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464" r:id="rId3"/>
    <p:sldId id="465" r:id="rId4"/>
    <p:sldId id="466" r:id="rId5"/>
    <p:sldId id="483" r:id="rId6"/>
    <p:sldId id="467" r:id="rId7"/>
    <p:sldId id="484" r:id="rId8"/>
    <p:sldId id="468" r:id="rId9"/>
    <p:sldId id="482" r:id="rId10"/>
    <p:sldId id="485" r:id="rId11"/>
    <p:sldId id="469" r:id="rId12"/>
    <p:sldId id="470" r:id="rId13"/>
    <p:sldId id="471" r:id="rId14"/>
    <p:sldId id="472" r:id="rId15"/>
    <p:sldId id="473" r:id="rId16"/>
    <p:sldId id="474" r:id="rId17"/>
    <p:sldId id="477" r:id="rId18"/>
    <p:sldId id="475" r:id="rId1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86117E3-06F6-4259-9E15-4954B6C19128}">
          <p14:sldIdLst/>
        </p14:section>
        <p14:section name="Naamloze sectie" id="{4370384F-53D8-4B04-AB90-39DC1515C8CC}">
          <p14:sldIdLst>
            <p14:sldId id="256"/>
            <p14:sldId id="464"/>
            <p14:sldId id="465"/>
            <p14:sldId id="466"/>
            <p14:sldId id="483"/>
            <p14:sldId id="467"/>
            <p14:sldId id="484"/>
            <p14:sldId id="468"/>
            <p14:sldId id="482"/>
            <p14:sldId id="485"/>
            <p14:sldId id="469"/>
            <p14:sldId id="470"/>
            <p14:sldId id="471"/>
            <p14:sldId id="472"/>
            <p14:sldId id="473"/>
            <p14:sldId id="474"/>
            <p14:sldId id="477"/>
            <p14:sldId id="475"/>
          </p14:sldIdLst>
        </p14:section>
        <p14:section name="Naamloze sectie" id="{066FABA7-676E-485C-9259-0F18879988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9822" autoAdjust="0"/>
  </p:normalViewPr>
  <p:slideViewPr>
    <p:cSldViewPr snapToGrid="0" snapToObjects="1">
      <p:cViewPr varScale="1">
        <p:scale>
          <a:sx n="74" d="100"/>
          <a:sy n="74" d="100"/>
        </p:scale>
        <p:origin x="1206" y="7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566"/>
    </p:cViewPr>
  </p:sorterViewPr>
  <p:notesViewPr>
    <p:cSldViewPr snapToGrid="0" snapToObjects="1">
      <p:cViewPr varScale="1">
        <p:scale>
          <a:sx n="37" d="100"/>
          <a:sy n="37" d="100"/>
        </p:scale>
        <p:origin x="-2424" y="-101"/>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nl-NL" sz="1400" baseline="0"/>
              <a:t>Elektra- en </a:t>
            </a:r>
            <a:r>
              <a:rPr lang="nl-NL" sz="1600" baseline="0"/>
              <a:t>financieringskosten</a:t>
            </a:r>
            <a:r>
              <a:rPr lang="nl-NL" sz="1400" baseline="0"/>
              <a:t> Stichting Ten Medel</a:t>
            </a:r>
          </a:p>
        </c:rich>
      </c:tx>
      <c:layout>
        <c:manualLayout>
          <c:xMode val="edge"/>
          <c:yMode val="edge"/>
          <c:x val="0.1797317436661699"/>
          <c:y val="7.9293885732638006E-5"/>
        </c:manualLayout>
      </c:layout>
      <c:overlay val="0"/>
    </c:title>
    <c:autoTitleDeleted val="0"/>
    <c:plotArea>
      <c:layout>
        <c:manualLayout>
          <c:layoutTarget val="inner"/>
          <c:xMode val="edge"/>
          <c:yMode val="edge"/>
          <c:x val="9.5750503160199146E-2"/>
          <c:y val="0.12164156099779924"/>
          <c:w val="0.89249703697619021"/>
          <c:h val="0.6159323884514436"/>
        </c:manualLayout>
      </c:layout>
      <c:lineChart>
        <c:grouping val="standard"/>
        <c:varyColors val="0"/>
        <c:ser>
          <c:idx val="1"/>
          <c:order val="0"/>
          <c:tx>
            <c:v>Huidige Elektrakosten</c:v>
          </c:tx>
          <c:marker>
            <c:symbol val="none"/>
          </c:marker>
          <c:cat>
            <c:numRef>
              <c:f>'[Energiebesparing tbv Special clubblad.xlsx]Elektra definitief'!$B$52:$P$52</c:f>
              <c:numCache>
                <c:formatCode>0_ ;\-0\ </c:formatCode>
                <c:ptCount val="1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numCache>
            </c:numRef>
          </c:cat>
          <c:val>
            <c:numRef>
              <c:f>'[Energiebesparing tbv Special clubblad.xlsx]Elektra definitief'!$B$53:$P$53</c:f>
              <c:numCache>
                <c:formatCode>_ * #,##0_ ;_ * \-#,##0_ ;_ * "-"??_ ;_ @_ </c:formatCode>
                <c:ptCount val="15"/>
                <c:pt idx="0">
                  <c:v>5368.88</c:v>
                </c:pt>
                <c:pt idx="1">
                  <c:v>5368.88</c:v>
                </c:pt>
                <c:pt idx="2">
                  <c:v>5368.88</c:v>
                </c:pt>
                <c:pt idx="3">
                  <c:v>5368.88</c:v>
                </c:pt>
                <c:pt idx="4">
                  <c:v>5368.88</c:v>
                </c:pt>
                <c:pt idx="5">
                  <c:v>5368.88</c:v>
                </c:pt>
                <c:pt idx="6">
                  <c:v>5368.88</c:v>
                </c:pt>
                <c:pt idx="7">
                  <c:v>5368.88</c:v>
                </c:pt>
                <c:pt idx="8">
                  <c:v>5368.88</c:v>
                </c:pt>
                <c:pt idx="9">
                  <c:v>5368.88</c:v>
                </c:pt>
                <c:pt idx="10">
                  <c:v>5368.88</c:v>
                </c:pt>
                <c:pt idx="11">
                  <c:v>5368.88</c:v>
                </c:pt>
                <c:pt idx="12">
                  <c:v>5368.88</c:v>
                </c:pt>
                <c:pt idx="13">
                  <c:v>5368.88</c:v>
                </c:pt>
                <c:pt idx="14">
                  <c:v>5368.88</c:v>
                </c:pt>
              </c:numCache>
            </c:numRef>
          </c:val>
          <c:smooth val="0"/>
        </c:ser>
        <c:ser>
          <c:idx val="2"/>
          <c:order val="1"/>
          <c:tx>
            <c:v>Financieringskosten</c:v>
          </c:tx>
          <c:marker>
            <c:symbol val="none"/>
          </c:marker>
          <c:cat>
            <c:numRef>
              <c:f>'[Energiebesparing tbv Special clubblad.xlsx]Elektra definitief'!$B$52:$P$52</c:f>
              <c:numCache>
                <c:formatCode>0_ ;\-0\ </c:formatCode>
                <c:ptCount val="1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numCache>
            </c:numRef>
          </c:cat>
          <c:val>
            <c:numRef>
              <c:f>'[Energiebesparing tbv Special clubblad.xlsx]Elektra definitief'!$B$54:$P$54</c:f>
              <c:numCache>
                <c:formatCode>_ * #,##0_ ;_ * \-#,##0_ ;_ * "-"??_ ;_ @_ </c:formatCode>
                <c:ptCount val="15"/>
                <c:pt idx="0">
                  <c:v>5551.61</c:v>
                </c:pt>
                <c:pt idx="1">
                  <c:v>5476.01</c:v>
                </c:pt>
                <c:pt idx="2">
                  <c:v>5400.41</c:v>
                </c:pt>
                <c:pt idx="3">
                  <c:v>5324.81</c:v>
                </c:pt>
                <c:pt idx="4">
                  <c:v>5249.21</c:v>
                </c:pt>
                <c:pt idx="5">
                  <c:v>5397.6100000000006</c:v>
                </c:pt>
                <c:pt idx="6">
                  <c:v>5299.61</c:v>
                </c:pt>
                <c:pt idx="7">
                  <c:v>5201.6100000000006</c:v>
                </c:pt>
                <c:pt idx="8">
                  <c:v>5103.6100000000006</c:v>
                </c:pt>
                <c:pt idx="9">
                  <c:v>5005.6099999999997</c:v>
                </c:pt>
                <c:pt idx="10">
                  <c:v>4907.6100000000006</c:v>
                </c:pt>
                <c:pt idx="11">
                  <c:v>4809.6100000000006</c:v>
                </c:pt>
                <c:pt idx="12">
                  <c:v>4711.6099999999997</c:v>
                </c:pt>
                <c:pt idx="13">
                  <c:v>4613.6099999999997</c:v>
                </c:pt>
                <c:pt idx="14">
                  <c:v>4515.6100000000006</c:v>
                </c:pt>
              </c:numCache>
            </c:numRef>
          </c:val>
          <c:smooth val="0"/>
        </c:ser>
        <c:dLbls>
          <c:showLegendKey val="0"/>
          <c:showVal val="0"/>
          <c:showCatName val="0"/>
          <c:showSerName val="0"/>
          <c:showPercent val="0"/>
          <c:showBubbleSize val="0"/>
        </c:dLbls>
        <c:smooth val="0"/>
        <c:axId val="347871376"/>
        <c:axId val="347871768"/>
      </c:lineChart>
      <c:catAx>
        <c:axId val="347871376"/>
        <c:scaling>
          <c:orientation val="minMax"/>
        </c:scaling>
        <c:delete val="0"/>
        <c:axPos val="b"/>
        <c:numFmt formatCode="0_ ;\-0\ " sourceLinked="1"/>
        <c:majorTickMark val="out"/>
        <c:minorTickMark val="none"/>
        <c:tickLblPos val="nextTo"/>
        <c:crossAx val="347871768"/>
        <c:crosses val="autoZero"/>
        <c:auto val="1"/>
        <c:lblAlgn val="ctr"/>
        <c:lblOffset val="100"/>
        <c:noMultiLvlLbl val="0"/>
      </c:catAx>
      <c:valAx>
        <c:axId val="347871768"/>
        <c:scaling>
          <c:orientation val="minMax"/>
          <c:max val="5600"/>
          <c:min val="4400"/>
        </c:scaling>
        <c:delete val="0"/>
        <c:axPos val="l"/>
        <c:majorGridlines/>
        <c:numFmt formatCode="_ * #,##0_ ;_ * \-#,##0_ ;_ * &quot;-&quot;??_ ;_ @_ " sourceLinked="1"/>
        <c:majorTickMark val="out"/>
        <c:minorTickMark val="none"/>
        <c:tickLblPos val="nextTo"/>
        <c:crossAx val="347871376"/>
        <c:crosses val="autoZero"/>
        <c:crossBetween val="between"/>
      </c:valAx>
    </c:plotArea>
    <c:legend>
      <c:legendPos val="b"/>
      <c:layout>
        <c:manualLayout>
          <c:xMode val="edge"/>
          <c:yMode val="edge"/>
          <c:x val="0.24061865590199139"/>
          <c:y val="0.89866266716660415"/>
          <c:w val="0.51876268819601723"/>
          <c:h val="8.2996748839542445E-2"/>
        </c:manualLayout>
      </c:layout>
      <c:overlay val="0"/>
      <c:txPr>
        <a:bodyPr/>
        <a:lstStyle/>
        <a:p>
          <a:pPr>
            <a:defRPr sz="1100"/>
          </a:pPr>
          <a:endParaRPr lang="nl-NL"/>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984B885-EDB3-5949-B9E0-EB863C90FDE4}" type="datetimeFigureOut">
              <a:rPr lang="nl-NL" smtClean="0"/>
              <a:pPr/>
              <a:t>3-6-2017</a:t>
            </a:fld>
            <a:endParaRPr lang="nl-NL"/>
          </a:p>
        </p:txBody>
      </p:sp>
      <p:sp>
        <p:nvSpPr>
          <p:cNvPr id="4" name="Tijdelijke aanduiding voor dia-afbeelding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DAD1534A-E3AF-FC4F-B116-0C4035CED7A7}" type="slidenum">
              <a:rPr lang="nl-NL" smtClean="0"/>
              <a:pPr/>
              <a:t>‹nr.›</a:t>
            </a:fld>
            <a:endParaRPr lang="nl-NL"/>
          </a:p>
        </p:txBody>
      </p:sp>
    </p:spTree>
    <p:extLst>
      <p:ext uri="{BB962C8B-B14F-4D97-AF65-F5344CB8AC3E}">
        <p14:creationId xmlns:p14="http://schemas.microsoft.com/office/powerpoint/2010/main" val="2341272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D1534A-E3AF-FC4F-B116-0C4035CED7A7}" type="slidenum">
              <a:rPr lang="nl-NL" smtClean="0"/>
              <a:pPr/>
              <a:t>1</a:t>
            </a:fld>
            <a:endParaRPr lang="nl-NL" dirty="0"/>
          </a:p>
        </p:txBody>
      </p:sp>
    </p:spTree>
    <p:extLst>
      <p:ext uri="{BB962C8B-B14F-4D97-AF65-F5344CB8AC3E}">
        <p14:creationId xmlns:p14="http://schemas.microsoft.com/office/powerpoint/2010/main" val="3747381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0" name="Rounded Rectangle 9"/>
          <p:cNvSpPr/>
          <p:nvPr userDrawn="1"/>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nl-NL" smtClean="0"/>
              <a:t>Titelstijl van model bewerken</a:t>
            </a:r>
            <a:endParaRPr lang="en-US" dirty="0"/>
          </a:p>
        </p:txBody>
      </p:sp>
      <p:sp>
        <p:nvSpPr>
          <p:cNvPr id="3" name="Subtitle 2"/>
          <p:cNvSpPr>
            <a:spLocks noGrp="1"/>
          </p:cNvSpPr>
          <p:nvPr userDrawn="1">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dirty="0"/>
          </a:p>
        </p:txBody>
      </p:sp>
      <p:sp>
        <p:nvSpPr>
          <p:cNvPr id="4" name="Date Placeholder 3"/>
          <p:cNvSpPr>
            <a:spLocks noGrp="1"/>
          </p:cNvSpPr>
          <p:nvPr userDrawn="1">
            <p:ph type="dt" sz="half" idx="10"/>
          </p:nvPr>
        </p:nvSpPr>
        <p:spPr>
          <a:xfrm rot="-900000">
            <a:off x="6741465" y="2313285"/>
            <a:ext cx="1524000" cy="365125"/>
          </a:xfrm>
        </p:spPr>
        <p:txBody>
          <a:bodyPr/>
          <a:lstStyle>
            <a:lvl1pPr algn="l">
              <a:defRPr sz="1800">
                <a:solidFill>
                  <a:schemeClr val="tx1"/>
                </a:solidFill>
              </a:defRPr>
            </a:lvl1pPr>
          </a:lstStyle>
          <a:p>
            <a:fld id="{055FF6D4-D4D7-426A-98F7-170A3668379E}" type="datetime1">
              <a:rPr lang="en-US" smtClean="0"/>
              <a:pPr/>
              <a:t>6/3/2017</a:t>
            </a:fld>
            <a:endParaRPr lang="en-US" dirty="0"/>
          </a:p>
        </p:txBody>
      </p:sp>
      <p:sp>
        <p:nvSpPr>
          <p:cNvPr id="5" name="Footer Placeholder 4"/>
          <p:cNvSpPr>
            <a:spLocks noGrp="1"/>
          </p:cNvSpPr>
          <p:nvPr userDrawn="1">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userDrawn="1">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‹nr.›</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12"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nl-NL" smtClean="0"/>
              <a:t>Titelstijl van model bewerken</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C45A9071-CFF5-4E3B-B0AB-39782972E256}" type="datetime1">
              <a:rPr lang="en-US" smtClean="0"/>
              <a:pPr/>
              <a:t>6/3/2017</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1AD20DFC-E2D5-4BD6-B744-D8DEEAB5F7C2}" type="slidenum">
              <a:rPr lang="en-US" smtClean="0"/>
              <a:pPr/>
              <a:t>‹nr.›</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12"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53D8BD1F-DE98-4C29-8281-9EC9927620DF}" type="datetime1">
              <a:rPr lang="en-US" smtClean="0"/>
              <a:pPr/>
              <a:t>6/3/2017</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‹nr.›</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nl-NL" smtClean="0"/>
              <a:t>Titelstijl van model bewerken</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3467CD6D-7520-4B34-A5A3-E8385FA3AFC6}" type="datetime1">
              <a:rPr lang="en-US" smtClean="0"/>
              <a:pPr/>
              <a:t>6/3/2017</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fld id="{1AD20DFC-E2D5-4BD6-B744-D8DEEAB5F7C2}" type="slidenum">
              <a:rPr lang="en-US" smtClean="0"/>
              <a:pPr/>
              <a:t>‹nr.›</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17"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nl-NL" smtClean="0"/>
              <a:t>Titelstijl van model bewerken</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2295D47-465E-4A05-802B-049480555B6D}" type="datetime1">
              <a:rPr lang="en-US" smtClean="0"/>
              <a:pPr/>
              <a:t>6/3/2017</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AD20DFC-E2D5-4BD6-B744-D8DEEAB5F7C2}" type="slidenum">
              <a:rPr lang="en-US" smtClean="0"/>
              <a:pPr/>
              <a:t>‹nr.›</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17"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nl-NL" smtClean="0"/>
              <a:t>Titelstijl van model bewerken</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64791DB0-D703-40B5-AE3D-532AFE0356D1}" type="datetime1">
              <a:rPr lang="en-US" smtClean="0"/>
              <a:pPr/>
              <a:t>6/3/2017</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1AD20DFC-E2D5-4BD6-B744-D8DEEAB5F7C2}" type="slidenum">
              <a:rPr lang="en-US" smtClean="0"/>
              <a:pPr/>
              <a:t>‹nr.›</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53"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F48C029-2200-4EB8-BDE8-5EE0E23571A6}" type="datetime1">
              <a:rPr lang="en-US" smtClean="0"/>
              <a:pPr/>
              <a:t>6/3/2017</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‹nr.›</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1"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nl-NL" smtClean="0"/>
              <a:t>Titelstijl van model bewerken</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7E45A1C-C0DD-4ED6-B23E-A9D2DD110058}" type="datetime1">
              <a:rPr lang="en-US" smtClean="0"/>
              <a:pPr/>
              <a:t>6/3/2017</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1AD20DFC-E2D5-4BD6-B744-D8DEEAB5F7C2}" type="slidenum">
              <a:rPr lang="en-US" smtClean="0"/>
              <a:pPr/>
              <a:t>‹nr.›</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2"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A44C1B50-C580-4CB7-BA07-14C66C34B76D}" type="datetime1">
              <a:rPr lang="en-US" smtClean="0"/>
              <a:pPr/>
              <a:t>6/3/2017</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1AD20DFC-E2D5-4BD6-B744-D8DEEAB5F7C2}" type="slidenum">
              <a:rPr lang="en-US" smtClean="0"/>
              <a:pPr/>
              <a:t>‹nr.›</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3" name="Rounded Rectangle 12"/>
          <p:cNvSpPr/>
          <p:nvPr userDrawn="1"/>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rot="4500000">
            <a:off x="5175504" y="2231136"/>
            <a:ext cx="4818888" cy="1435608"/>
          </a:xfrm>
        </p:spPr>
        <p:txBody>
          <a:bodyPr anchor="b"/>
          <a:lstStyle>
            <a:lvl1pPr algn="r">
              <a:defRPr sz="4400" b="0"/>
            </a:lvl1pPr>
          </a:lstStyle>
          <a:p>
            <a:r>
              <a:rPr lang="nl-NL" smtClean="0"/>
              <a:t>Titelstijl van model bewerken</a:t>
            </a:r>
            <a:endParaRPr lang="en-US" dirty="0"/>
          </a:p>
        </p:txBody>
      </p:sp>
      <p:sp>
        <p:nvSpPr>
          <p:cNvPr id="3" name="Content Placeholder 2"/>
          <p:cNvSpPr>
            <a:spLocks noGrp="1"/>
          </p:cNvSpPr>
          <p:nvPr userDrawn="1">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userDrawn="1">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userDrawn="1">
            <p:ph type="dt" sz="half" idx="10"/>
          </p:nvPr>
        </p:nvSpPr>
        <p:spPr>
          <a:xfrm rot="-900000">
            <a:off x="7754112" y="5888736"/>
            <a:ext cx="1243584" cy="365125"/>
          </a:xfrm>
        </p:spPr>
        <p:txBody>
          <a:bodyPr/>
          <a:lstStyle>
            <a:lvl1pPr algn="l">
              <a:defRPr/>
            </a:lvl1pPr>
          </a:lstStyle>
          <a:p>
            <a:fld id="{ED4F1D29-8BEE-49F3-AF49-7A09F617BF67}" type="datetime1">
              <a:rPr lang="en-US" smtClean="0"/>
              <a:pPr/>
              <a:t>6/3/2017</a:t>
            </a:fld>
            <a:endParaRPr lang="en-US"/>
          </a:p>
        </p:txBody>
      </p:sp>
      <p:sp>
        <p:nvSpPr>
          <p:cNvPr id="6" name="Footer Placeholder 5"/>
          <p:cNvSpPr>
            <a:spLocks noGrp="1"/>
          </p:cNvSpPr>
          <p:nvPr userDrawn="1">
            <p:ph type="ftr" sz="quarter" idx="11"/>
          </p:nvPr>
        </p:nvSpPr>
        <p:spPr>
          <a:xfrm rot="-900000">
            <a:off x="4263966" y="6099104"/>
            <a:ext cx="3063047" cy="365125"/>
          </a:xfrm>
        </p:spPr>
        <p:txBody>
          <a:bodyPr/>
          <a:lstStyle>
            <a:lvl1pPr algn="r">
              <a:defRPr/>
            </a:lvl1pPr>
          </a:lstStyle>
          <a:p>
            <a:endParaRPr lang="en-US" dirty="0"/>
          </a:p>
        </p:txBody>
      </p:sp>
      <p:sp>
        <p:nvSpPr>
          <p:cNvPr id="7" name="Slide Number Placeholder 6"/>
          <p:cNvSpPr>
            <a:spLocks noGrp="1"/>
          </p:cNvSpPr>
          <p:nvPr userDrawn="1">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‹nr.›</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5"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nl-NL" smtClean="0"/>
              <a:t>Titelstijl van model bewerken</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7EB273CF-8910-423E-9890-FC81E25E5084}" type="datetime1">
              <a:rPr lang="en-US" smtClean="0"/>
              <a:pPr/>
              <a:t>6/3/2017</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1AD20DFC-E2D5-4BD6-B744-D8DEEAB5F7C2}" type="slidenum">
              <a:rPr lang="en-US" smtClean="0"/>
              <a:pPr/>
              <a:t>‹nr.›</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nl-NL" smtClean="0"/>
              <a:t>Titelstijl van model bewerken</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EC5816F-D43D-40D1-9B38-E1A2C18F0972}" type="datetime1">
              <a:rPr lang="en-US" smtClean="0"/>
              <a:pPr/>
              <a:t>6/3/2017</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1AD20DFC-E2D5-4BD6-B744-D8DEEAB5F7C2}" type="slidenum">
              <a:rPr lang="en-US" smtClean="0"/>
              <a:pPr/>
              <a:t>‹nr.›</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sldNum="0"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joopreniers9@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900000">
            <a:off x="547834" y="3603648"/>
            <a:ext cx="5985159" cy="1606102"/>
          </a:xfrm>
        </p:spPr>
        <p:txBody>
          <a:bodyPr>
            <a:normAutofit fontScale="90000"/>
          </a:bodyPr>
          <a:lstStyle/>
          <a:p>
            <a:r>
              <a:rPr lang="nl-NL" dirty="0" smtClean="0"/>
              <a:t>Themanummer Energiebesparing</a:t>
            </a:r>
            <a:endParaRPr lang="nl-NL" dirty="0"/>
          </a:p>
        </p:txBody>
      </p:sp>
      <p:sp>
        <p:nvSpPr>
          <p:cNvPr id="3" name="Subtitel 2"/>
          <p:cNvSpPr>
            <a:spLocks noGrp="1"/>
          </p:cNvSpPr>
          <p:nvPr>
            <p:ph type="subTitle" idx="1"/>
          </p:nvPr>
        </p:nvSpPr>
        <p:spPr/>
        <p:txBody>
          <a:bodyPr/>
          <a:lstStyle/>
          <a:p>
            <a:r>
              <a:rPr lang="nl-NL" dirty="0" smtClean="0">
                <a:ea typeface="Meiryo"/>
              </a:rPr>
              <a:t>juni 2017</a:t>
            </a:r>
            <a:endParaRPr lang="nl-NL" dirty="0">
              <a:ea typeface="Meiryo"/>
            </a:endParaRPr>
          </a:p>
        </p:txBody>
      </p:sp>
      <p:pic>
        <p:nvPicPr>
          <p:cNvPr id="4" name="Afbeelding 3" descr="Logo Ten Medel.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18148">
            <a:off x="6449607" y="261177"/>
            <a:ext cx="1498746" cy="1677168"/>
          </a:xfrm>
          <a:prstGeom prst="rect">
            <a:avLst/>
          </a:prstGeom>
        </p:spPr>
      </p:pic>
    </p:spTree>
    <p:extLst>
      <p:ext uri="{BB962C8B-B14F-4D97-AF65-F5344CB8AC3E}">
        <p14:creationId xmlns:p14="http://schemas.microsoft.com/office/powerpoint/2010/main" val="28304533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3802878" y="873991"/>
            <a:ext cx="4950597" cy="5077623"/>
          </a:xfrm>
        </p:spPr>
        <p:txBody>
          <a:bodyPr>
            <a:normAutofit/>
          </a:bodyPr>
          <a:lstStyle/>
          <a:p>
            <a:pPr marL="0" indent="0">
              <a:buNone/>
            </a:pPr>
            <a:r>
              <a:rPr lang="nl-NL" sz="1100" dirty="0">
                <a:effectLst/>
                <a:latin typeface="Arial" panose="020B0604020202020204" pitchFamily="34" charset="0"/>
                <a:cs typeface="Arial" panose="020B0604020202020204" pitchFamily="34" charset="0"/>
              </a:rPr>
              <a:t>-Dat heeft de adviescommissie niet alleen zelf berekend, maar dit wordt ook bevestigd door een uitgebreid (financieel) onderzoek dat uitgevoerd is door de </a:t>
            </a:r>
            <a:r>
              <a:rPr lang="nl-NL" sz="1100" dirty="0" smtClean="0">
                <a:effectLst/>
                <a:latin typeface="Arial" panose="020B0604020202020204" pitchFamily="34" charset="0"/>
                <a:cs typeface="Arial" panose="020B0604020202020204" pitchFamily="34" charset="0"/>
              </a:rPr>
              <a:t>Stichting </a:t>
            </a:r>
            <a:r>
              <a:rPr lang="nl-NL" sz="1100" dirty="0">
                <a:effectLst/>
                <a:latin typeface="Arial" panose="020B0604020202020204" pitchFamily="34" charset="0"/>
                <a:cs typeface="Arial" panose="020B0604020202020204" pitchFamily="34" charset="0"/>
              </a:rPr>
              <a:t>Waarborgfonds Sport (SWS). </a:t>
            </a:r>
          </a:p>
          <a:p>
            <a:pPr marL="0" indent="0">
              <a:buNone/>
            </a:pPr>
            <a:r>
              <a:rPr lang="nl-NL" sz="1100" dirty="0">
                <a:effectLst/>
                <a:latin typeface="Arial" panose="020B0604020202020204" pitchFamily="34" charset="0"/>
                <a:cs typeface="Arial" panose="020B0604020202020204" pitchFamily="34" charset="0"/>
              </a:rPr>
              <a:t>-Als gevolg van </a:t>
            </a:r>
            <a:r>
              <a:rPr lang="nl-NL" sz="1100" dirty="0" smtClean="0">
                <a:effectLst/>
                <a:latin typeface="Arial" panose="020B0604020202020204" pitchFamily="34" charset="0"/>
                <a:cs typeface="Arial" panose="020B0604020202020204" pitchFamily="34" charset="0"/>
              </a:rPr>
              <a:t>dit, </a:t>
            </a:r>
            <a:r>
              <a:rPr lang="nl-NL" sz="1100" dirty="0">
                <a:effectLst/>
                <a:latin typeface="Arial" panose="020B0604020202020204" pitchFamily="34" charset="0"/>
                <a:cs typeface="Arial" panose="020B0604020202020204" pitchFamily="34" charset="0"/>
              </a:rPr>
              <a:t>voor Ten </a:t>
            </a:r>
            <a:r>
              <a:rPr lang="nl-NL" sz="1100" dirty="0" err="1">
                <a:effectLst/>
                <a:latin typeface="Arial" panose="020B0604020202020204" pitchFamily="34" charset="0"/>
                <a:cs typeface="Arial" panose="020B0604020202020204" pitchFamily="34" charset="0"/>
              </a:rPr>
              <a:t>Medel</a:t>
            </a:r>
            <a:r>
              <a:rPr lang="nl-NL" sz="1100" dirty="0">
                <a:effectLst/>
                <a:latin typeface="Arial" panose="020B0604020202020204" pitchFamily="34" charset="0"/>
                <a:cs typeface="Arial" panose="020B0604020202020204" pitchFamily="34" charset="0"/>
              </a:rPr>
              <a:t> positief </a:t>
            </a:r>
            <a:r>
              <a:rPr lang="nl-NL" sz="1100" dirty="0" smtClean="0">
                <a:effectLst/>
                <a:latin typeface="Arial" panose="020B0604020202020204" pitchFamily="34" charset="0"/>
                <a:cs typeface="Arial" panose="020B0604020202020204" pitchFamily="34" charset="0"/>
              </a:rPr>
              <a:t>uitgevallen, onderzoek gaat deze </a:t>
            </a:r>
            <a:r>
              <a:rPr lang="nl-NL" sz="1100" dirty="0">
                <a:effectLst/>
                <a:latin typeface="Arial" panose="020B0604020202020204" pitchFamily="34" charset="0"/>
                <a:cs typeface="Arial" panose="020B0604020202020204" pitchFamily="34" charset="0"/>
              </a:rPr>
              <a:t>stichting </a:t>
            </a:r>
            <a:r>
              <a:rPr lang="nl-NL" sz="1100" dirty="0" smtClean="0">
                <a:effectLst/>
                <a:latin typeface="Arial" panose="020B0604020202020204" pitchFamily="34" charset="0"/>
                <a:cs typeface="Arial" panose="020B0604020202020204" pitchFamily="34" charset="0"/>
              </a:rPr>
              <a:t>borg staan voor </a:t>
            </a:r>
            <a:r>
              <a:rPr lang="nl-NL" sz="1100" dirty="0">
                <a:effectLst/>
                <a:latin typeface="Arial" panose="020B0604020202020204" pitchFamily="34" charset="0"/>
                <a:cs typeface="Arial" panose="020B0604020202020204" pitchFamily="34" charset="0"/>
              </a:rPr>
              <a:t>de lening die we nodig hebben, om het een en ander te financieren. En dit alles, zonder er ook maar € 1,- ‘eigen geld’ in te hoeven steken! </a:t>
            </a:r>
          </a:p>
          <a:p>
            <a:pPr marL="0" indent="0">
              <a:buNone/>
            </a:pPr>
            <a:r>
              <a:rPr lang="nl-NL" sz="1100" dirty="0">
                <a:effectLst/>
                <a:latin typeface="Arial" panose="020B0604020202020204" pitchFamily="34" charset="0"/>
                <a:cs typeface="Arial" panose="020B0604020202020204" pitchFamily="34" charset="0"/>
              </a:rPr>
              <a:t>-En omdat ze dit doen, kunnen we bij onze eigen ‘huisbankier’ (de Rabobank West Betuwe) voor dit doel een lening afsluiten met een heel laag rentepercentage. </a:t>
            </a:r>
          </a:p>
          <a:p>
            <a:pPr marL="0" indent="0">
              <a:buNone/>
            </a:pPr>
            <a:r>
              <a:rPr lang="nl-NL" sz="1100" dirty="0">
                <a:effectLst/>
                <a:latin typeface="Arial" panose="020B0604020202020204" pitchFamily="34" charset="0"/>
                <a:cs typeface="Arial" panose="020B0604020202020204" pitchFamily="34" charset="0"/>
              </a:rPr>
              <a:t>-Een andere reden is dat de gemeenteraad van Tiel in maart 2017 een stimuleringsregeling voor sportverenigingen heeft vastgesteld. Deze maakt het mogelijk om bij de gemeente Tiel voor een nóg aantrekkelijker tarief een lening af te </a:t>
            </a:r>
            <a:r>
              <a:rPr lang="nl-NL" sz="1100" dirty="0" smtClean="0">
                <a:effectLst/>
                <a:latin typeface="Arial" panose="020B0604020202020204" pitchFamily="34" charset="0"/>
                <a:cs typeface="Arial" panose="020B0604020202020204" pitchFamily="34" charset="0"/>
              </a:rPr>
              <a:t>sluiten, </a:t>
            </a:r>
            <a:r>
              <a:rPr lang="nl-NL" sz="1100" dirty="0">
                <a:effectLst/>
                <a:latin typeface="Arial" panose="020B0604020202020204" pitchFamily="34" charset="0"/>
                <a:cs typeface="Arial" panose="020B0604020202020204" pitchFamily="34" charset="0"/>
              </a:rPr>
              <a:t>op voorwaarde dat deze wordt gebruikt voor het aanbrengen van energiebesparende maatregelen bij de betreffende club. Weliswaar tot een maximum bedrag van € 15.000,-, maar tóch!</a:t>
            </a:r>
          </a:p>
        </p:txBody>
      </p:sp>
    </p:spTree>
    <p:extLst>
      <p:ext uri="{BB962C8B-B14F-4D97-AF65-F5344CB8AC3E}">
        <p14:creationId xmlns:p14="http://schemas.microsoft.com/office/powerpoint/2010/main" val="37280339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3864619" y="180975"/>
            <a:ext cx="5117456" cy="6037339"/>
          </a:xfrm>
        </p:spPr>
        <p:txBody>
          <a:bodyPr>
            <a:normAutofit fontScale="47500" lnSpcReduction="20000"/>
          </a:bodyPr>
          <a:lstStyle/>
          <a:p>
            <a:pPr marL="0" indent="0">
              <a:buNone/>
            </a:pPr>
            <a:endParaRPr lang="nl-NL" b="1" dirty="0" smtClean="0">
              <a:effectLst/>
              <a:latin typeface="Arial" panose="020B0604020202020204" pitchFamily="34" charset="0"/>
              <a:cs typeface="Arial" panose="020B0604020202020204" pitchFamily="34" charset="0"/>
            </a:endParaRPr>
          </a:p>
          <a:p>
            <a:pPr marL="0" indent="0">
              <a:buNone/>
            </a:pPr>
            <a:r>
              <a:rPr lang="nl-NL" sz="2300" b="1" dirty="0" smtClean="0">
                <a:effectLst/>
                <a:latin typeface="Arial" panose="020B0604020202020204" pitchFamily="34" charset="0"/>
                <a:cs typeface="Arial" panose="020B0604020202020204" pitchFamily="34" charset="0"/>
              </a:rPr>
              <a:t>Subsidies </a:t>
            </a:r>
            <a:r>
              <a:rPr lang="nl-NL" sz="2300" b="1" dirty="0">
                <a:effectLst/>
                <a:latin typeface="Arial" panose="020B0604020202020204" pitchFamily="34" charset="0"/>
                <a:cs typeface="Arial" panose="020B0604020202020204" pitchFamily="34" charset="0"/>
              </a:rPr>
              <a:t>en goedkope leningen dus, maar hoe zit het met de kosten?</a:t>
            </a:r>
            <a:endParaRPr lang="nl-NL" sz="2300" dirty="0">
              <a:effectLst/>
              <a:latin typeface="Arial" panose="020B0604020202020204" pitchFamily="34" charset="0"/>
              <a:cs typeface="Arial" panose="020B0604020202020204" pitchFamily="34" charset="0"/>
            </a:endParaRPr>
          </a:p>
          <a:p>
            <a:pPr marL="0" indent="0">
              <a:buNone/>
            </a:pPr>
            <a:r>
              <a:rPr lang="nl-NL" sz="2300" dirty="0">
                <a:effectLst/>
                <a:latin typeface="Arial" panose="020B0604020202020204" pitchFamily="34" charset="0"/>
                <a:cs typeface="Arial" panose="020B0604020202020204" pitchFamily="34" charset="0"/>
              </a:rPr>
              <a:t> </a:t>
            </a:r>
          </a:p>
          <a:p>
            <a:pPr marL="0" indent="0">
              <a:buNone/>
            </a:pPr>
            <a:r>
              <a:rPr lang="nl-NL" sz="2300" dirty="0">
                <a:effectLst/>
                <a:latin typeface="Arial" panose="020B0604020202020204" pitchFamily="34" charset="0"/>
                <a:cs typeface="Arial" panose="020B0604020202020204" pitchFamily="34" charset="0"/>
              </a:rPr>
              <a:t>-Maar ook al kunnen we goedkoop aan financiering komen, geld lenen brengt </a:t>
            </a:r>
            <a:r>
              <a:rPr lang="nl-NL" sz="2300" dirty="0" smtClean="0">
                <a:effectLst/>
                <a:latin typeface="Arial" panose="020B0604020202020204" pitchFamily="34" charset="0"/>
                <a:cs typeface="Arial" panose="020B0604020202020204" pitchFamily="34" charset="0"/>
              </a:rPr>
              <a:t>tóch </a:t>
            </a:r>
            <a:r>
              <a:rPr lang="nl-NL" sz="2300" dirty="0">
                <a:effectLst/>
                <a:latin typeface="Arial" panose="020B0604020202020204" pitchFamily="34" charset="0"/>
                <a:cs typeface="Arial" panose="020B0604020202020204" pitchFamily="34" charset="0"/>
              </a:rPr>
              <a:t>kosten met zich mee en die moeten zo snel mogelijk </a:t>
            </a:r>
            <a:r>
              <a:rPr lang="nl-NL" sz="2300" dirty="0" smtClean="0">
                <a:effectLst/>
                <a:latin typeface="Arial" panose="020B0604020202020204" pitchFamily="34" charset="0"/>
                <a:cs typeface="Arial" panose="020B0604020202020204" pitchFamily="34" charset="0"/>
              </a:rPr>
              <a:t>worden terugverdiend. </a:t>
            </a:r>
            <a:r>
              <a:rPr lang="nl-NL" sz="2300" dirty="0">
                <a:effectLst/>
                <a:latin typeface="Arial" panose="020B0604020202020204" pitchFamily="34" charset="0"/>
                <a:cs typeface="Arial" panose="020B0604020202020204" pitchFamily="34" charset="0"/>
              </a:rPr>
              <a:t>En dat kan alleen als verwacht mag worden dat het energierendement van onze maatregelen hoog is.</a:t>
            </a:r>
          </a:p>
          <a:p>
            <a:pPr marL="0" indent="0">
              <a:buNone/>
            </a:pPr>
            <a:r>
              <a:rPr lang="nl-NL" sz="2300" dirty="0">
                <a:effectLst/>
                <a:latin typeface="Arial" panose="020B0604020202020204" pitchFamily="34" charset="0"/>
                <a:cs typeface="Arial" panose="020B0604020202020204" pitchFamily="34" charset="0"/>
              </a:rPr>
              <a:t>-Ook daar is informatie over verzameld en het blijkt dat Ten </a:t>
            </a:r>
            <a:r>
              <a:rPr lang="nl-NL" sz="2300" dirty="0" err="1">
                <a:effectLst/>
                <a:latin typeface="Arial" panose="020B0604020202020204" pitchFamily="34" charset="0"/>
                <a:cs typeface="Arial" panose="020B0604020202020204" pitchFamily="34" charset="0"/>
              </a:rPr>
              <a:t>Medel</a:t>
            </a:r>
            <a:r>
              <a:rPr lang="nl-NL" sz="2300" dirty="0">
                <a:effectLst/>
                <a:latin typeface="Arial" panose="020B0604020202020204" pitchFamily="34" charset="0"/>
                <a:cs typeface="Arial" panose="020B0604020202020204" pitchFamily="34" charset="0"/>
              </a:rPr>
              <a:t> daar erg goed in scoort. Ons clubgebouw staat qua situatie bijna perfect ten opzichte van de zon, </a:t>
            </a:r>
            <a:r>
              <a:rPr lang="nl-NL" sz="2300" dirty="0" smtClean="0">
                <a:effectLst/>
                <a:latin typeface="Arial" panose="020B0604020202020204" pitchFamily="34" charset="0"/>
                <a:cs typeface="Arial" panose="020B0604020202020204" pitchFamily="34" charset="0"/>
              </a:rPr>
              <a:t>namelijk </a:t>
            </a:r>
            <a:r>
              <a:rPr lang="nl-NL" sz="2300" dirty="0">
                <a:effectLst/>
                <a:latin typeface="Arial" panose="020B0604020202020204" pitchFamily="34" charset="0"/>
                <a:cs typeface="Arial" panose="020B0604020202020204" pitchFamily="34" charset="0"/>
              </a:rPr>
              <a:t>(aan de terraskant) pal op het zuiden. Ook hebben we geen last van schaduwwerking door dichtbij staande hoge bomen of van gebouwen.   </a:t>
            </a:r>
            <a:endParaRPr lang="nl-NL" sz="2300" dirty="0" smtClean="0">
              <a:effectLst/>
              <a:latin typeface="Arial" panose="020B0604020202020204" pitchFamily="34" charset="0"/>
              <a:cs typeface="Arial" panose="020B0604020202020204" pitchFamily="34" charset="0"/>
            </a:endParaRPr>
          </a:p>
          <a:p>
            <a:pPr marL="0" indent="0">
              <a:buNone/>
            </a:pPr>
            <a:endParaRPr lang="nl-NL" dirty="0">
              <a:effectLst/>
              <a:latin typeface="Arial" panose="020B0604020202020204" pitchFamily="34" charset="0"/>
              <a:cs typeface="Arial" panose="020B0604020202020204" pitchFamily="34" charset="0"/>
            </a:endParaRPr>
          </a:p>
          <a:p>
            <a:pPr marL="0" indent="0">
              <a:buNone/>
            </a:pPr>
            <a:endParaRPr lang="nl-NL" dirty="0" smtClean="0">
              <a:effectLst/>
              <a:latin typeface="Arial" panose="020B0604020202020204" pitchFamily="34" charset="0"/>
              <a:cs typeface="Arial" panose="020B0604020202020204" pitchFamily="34" charset="0"/>
            </a:endParaRPr>
          </a:p>
          <a:p>
            <a:pPr marL="0" indent="0">
              <a:buNone/>
            </a:pPr>
            <a:endParaRPr lang="nl-NL" dirty="0">
              <a:effectLst/>
              <a:latin typeface="Arial" panose="020B0604020202020204" pitchFamily="34" charset="0"/>
              <a:cs typeface="Arial" panose="020B0604020202020204" pitchFamily="34" charset="0"/>
            </a:endParaRPr>
          </a:p>
          <a:p>
            <a:pPr marL="0" indent="0">
              <a:buNone/>
            </a:pPr>
            <a:endParaRPr lang="nl-NL" dirty="0" smtClean="0">
              <a:effectLst/>
              <a:latin typeface="Arial" panose="020B0604020202020204" pitchFamily="34" charset="0"/>
              <a:cs typeface="Arial" panose="020B0604020202020204" pitchFamily="34" charset="0"/>
            </a:endParaRPr>
          </a:p>
          <a:p>
            <a:pPr marL="0" indent="0">
              <a:buNone/>
            </a:pPr>
            <a:endParaRPr lang="nl-NL" dirty="0">
              <a:effectLst/>
              <a:latin typeface="Arial" panose="020B0604020202020204" pitchFamily="34" charset="0"/>
              <a:cs typeface="Arial" panose="020B0604020202020204" pitchFamily="34" charset="0"/>
            </a:endParaRPr>
          </a:p>
          <a:p>
            <a:pPr marL="0" indent="0">
              <a:buNone/>
            </a:pPr>
            <a:endParaRPr lang="nl-NL" dirty="0" smtClean="0">
              <a:effectLst/>
              <a:latin typeface="Arial" panose="020B0604020202020204" pitchFamily="34" charset="0"/>
              <a:cs typeface="Arial" panose="020B0604020202020204" pitchFamily="34" charset="0"/>
            </a:endParaRPr>
          </a:p>
          <a:p>
            <a:pPr marL="0" indent="0">
              <a:buNone/>
            </a:pPr>
            <a:endParaRPr lang="nl-NL" dirty="0">
              <a:effectLst/>
              <a:latin typeface="Arial" panose="020B0604020202020204" pitchFamily="34" charset="0"/>
              <a:cs typeface="Arial" panose="020B0604020202020204" pitchFamily="34" charset="0"/>
            </a:endParaRPr>
          </a:p>
          <a:p>
            <a:pPr marL="0" indent="0">
              <a:buNone/>
            </a:pPr>
            <a:endParaRPr lang="nl-NL" dirty="0" smtClean="0">
              <a:effectLst/>
              <a:latin typeface="Arial" panose="020B0604020202020204" pitchFamily="34" charset="0"/>
              <a:cs typeface="Arial" panose="020B0604020202020204" pitchFamily="34" charset="0"/>
            </a:endParaRPr>
          </a:p>
          <a:p>
            <a:pPr marL="0" indent="0">
              <a:buNone/>
            </a:pPr>
            <a:endParaRPr lang="nl-NL" dirty="0">
              <a:effectLst/>
              <a:latin typeface="Arial" panose="020B0604020202020204" pitchFamily="34" charset="0"/>
              <a:cs typeface="Arial" panose="020B0604020202020204" pitchFamily="34" charset="0"/>
            </a:endParaRPr>
          </a:p>
          <a:p>
            <a:pPr marL="0" indent="0">
              <a:buNone/>
            </a:pPr>
            <a:endParaRPr lang="nl-NL" dirty="0">
              <a:effectLst/>
              <a:latin typeface="Arial" panose="020B0604020202020204" pitchFamily="34" charset="0"/>
              <a:cs typeface="Arial" panose="020B0604020202020204" pitchFamily="34" charset="0"/>
            </a:endParaRPr>
          </a:p>
          <a:p>
            <a:pPr marL="0" indent="0">
              <a:buNone/>
            </a:pPr>
            <a:r>
              <a:rPr lang="nl-NL" dirty="0">
                <a:effectLst/>
                <a:latin typeface="Arial" panose="020B0604020202020204" pitchFamily="34" charset="0"/>
                <a:cs typeface="Arial" panose="020B0604020202020204" pitchFamily="34" charset="0"/>
              </a:rPr>
              <a:t> </a:t>
            </a:r>
          </a:p>
          <a:p>
            <a:endParaRPr lang="nl-NL" dirty="0">
              <a:latin typeface="Arial" panose="020B0604020202020204" pitchFamily="34" charset="0"/>
              <a:cs typeface="Arial" panose="020B0604020202020204" pitchFamily="34" charset="0"/>
            </a:endParaRPr>
          </a:p>
        </p:txBody>
      </p:sp>
      <p:pic>
        <p:nvPicPr>
          <p:cNvPr id="4" name="Afbeelding 3" descr="C:\Users\janen\OneDrive\Afbeeldingen\ControlCenter3\Scan\CCF02102016_00000.jpg"/>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4710192" y="1744276"/>
            <a:ext cx="2900198" cy="5574657"/>
          </a:xfrm>
          <a:prstGeom prst="rect">
            <a:avLst/>
          </a:prstGeom>
          <a:noFill/>
          <a:ln>
            <a:noFill/>
          </a:ln>
        </p:spPr>
      </p:pic>
    </p:spTree>
    <p:extLst>
      <p:ext uri="{BB962C8B-B14F-4D97-AF65-F5344CB8AC3E}">
        <p14:creationId xmlns:p14="http://schemas.microsoft.com/office/powerpoint/2010/main" val="19861987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3958376" y="400050"/>
            <a:ext cx="4899874" cy="5943581"/>
          </a:xfrm>
        </p:spPr>
        <p:txBody>
          <a:bodyPr>
            <a:normAutofit fontScale="25000" lnSpcReduction="20000"/>
          </a:bodyPr>
          <a:lstStyle/>
          <a:p>
            <a:pPr marL="0" indent="0">
              <a:buNone/>
            </a:pPr>
            <a:r>
              <a:rPr lang="nl-NL" sz="4400" dirty="0">
                <a:effectLst/>
                <a:latin typeface="Arial" panose="020B0604020202020204" pitchFamily="34" charset="0"/>
                <a:cs typeface="Arial" panose="020B0604020202020204" pitchFamily="34" charset="0"/>
              </a:rPr>
              <a:t>-Bij de selectie van de ‘dure’ maatregelen (zonnepanelen en </a:t>
            </a:r>
            <a:r>
              <a:rPr lang="nl-NL" sz="4400" dirty="0" err="1">
                <a:effectLst/>
                <a:latin typeface="Arial" panose="020B0604020202020204" pitchFamily="34" charset="0"/>
                <a:cs typeface="Arial" panose="020B0604020202020204" pitchFamily="34" charset="0"/>
              </a:rPr>
              <a:t>LED-verlichting</a:t>
            </a:r>
            <a:r>
              <a:rPr lang="nl-NL" sz="4400" dirty="0">
                <a:effectLst/>
                <a:latin typeface="Arial" panose="020B0604020202020204" pitchFamily="34" charset="0"/>
                <a:cs typeface="Arial" panose="020B0604020202020204" pitchFamily="34" charset="0"/>
              </a:rPr>
              <a:t>) hebben we voor materialen gekozen, die op dit moment het meeste rendement </a:t>
            </a:r>
            <a:r>
              <a:rPr lang="nl-NL" sz="4400" dirty="0" smtClean="0">
                <a:effectLst/>
                <a:latin typeface="Arial" panose="020B0604020202020204" pitchFamily="34" charset="0"/>
                <a:cs typeface="Arial" panose="020B0604020202020204" pitchFamily="34" charset="0"/>
              </a:rPr>
              <a:t>hebben </a:t>
            </a:r>
            <a:r>
              <a:rPr lang="nl-NL" sz="4400" dirty="0">
                <a:effectLst/>
                <a:latin typeface="Arial" panose="020B0604020202020204" pitchFamily="34" charset="0"/>
                <a:cs typeface="Arial" panose="020B0604020202020204" pitchFamily="34" charset="0"/>
              </a:rPr>
              <a:t>ten opzichte van hun ‘soortgenoten’. </a:t>
            </a:r>
          </a:p>
          <a:p>
            <a:pPr marL="0" indent="0">
              <a:buNone/>
            </a:pPr>
            <a:r>
              <a:rPr lang="nl-NL" sz="4400" dirty="0">
                <a:effectLst/>
                <a:latin typeface="Arial" panose="020B0604020202020204" pitchFamily="34" charset="0"/>
                <a:cs typeface="Arial" panose="020B0604020202020204" pitchFamily="34" charset="0"/>
              </a:rPr>
              <a:t>-Ook al was dit niet de hoofdinsteek van het bestuur en/of van de adviescommissie; we willen toch niet onvermeld </a:t>
            </a:r>
            <a:r>
              <a:rPr lang="nl-NL" sz="4400" dirty="0" smtClean="0">
                <a:effectLst/>
                <a:latin typeface="Arial" panose="020B0604020202020204" pitchFamily="34" charset="0"/>
                <a:cs typeface="Arial" panose="020B0604020202020204" pitchFamily="34" charset="0"/>
              </a:rPr>
              <a:t>laten </a:t>
            </a:r>
            <a:r>
              <a:rPr lang="nl-NL" sz="4400" dirty="0">
                <a:effectLst/>
                <a:latin typeface="Arial" panose="020B0604020202020204" pitchFamily="34" charset="0"/>
                <a:cs typeface="Arial" panose="020B0604020202020204" pitchFamily="34" charset="0"/>
              </a:rPr>
              <a:t>dat de energiebesparing die we bij Ten </a:t>
            </a:r>
            <a:r>
              <a:rPr lang="nl-NL" sz="4400" dirty="0" err="1">
                <a:effectLst/>
                <a:latin typeface="Arial" panose="020B0604020202020204" pitchFamily="34" charset="0"/>
                <a:cs typeface="Arial" panose="020B0604020202020204" pitchFamily="34" charset="0"/>
              </a:rPr>
              <a:t>Medel</a:t>
            </a:r>
            <a:r>
              <a:rPr lang="nl-NL" sz="4400" dirty="0">
                <a:effectLst/>
                <a:latin typeface="Arial" panose="020B0604020202020204" pitchFamily="34" charset="0"/>
                <a:cs typeface="Arial" panose="020B0604020202020204" pitchFamily="34" charset="0"/>
              </a:rPr>
              <a:t> hopen te </a:t>
            </a:r>
            <a:r>
              <a:rPr lang="nl-NL" sz="4400" dirty="0" smtClean="0">
                <a:effectLst/>
                <a:latin typeface="Arial" panose="020B0604020202020204" pitchFamily="34" charset="0"/>
                <a:cs typeface="Arial" panose="020B0604020202020204" pitchFamily="34" charset="0"/>
              </a:rPr>
              <a:t>bereiken </a:t>
            </a:r>
            <a:r>
              <a:rPr lang="nl-NL" sz="4400" dirty="0">
                <a:effectLst/>
                <a:latin typeface="Arial" panose="020B0604020202020204" pitchFamily="34" charset="0"/>
                <a:cs typeface="Arial" panose="020B0604020202020204" pitchFamily="34" charset="0"/>
              </a:rPr>
              <a:t>ook bijdraagt aan een duurzamere samenleving. Dit geldt </a:t>
            </a:r>
            <a:r>
              <a:rPr lang="nl-NL" sz="4400" dirty="0" smtClean="0">
                <a:effectLst/>
                <a:latin typeface="Arial" panose="020B0604020202020204" pitchFamily="34" charset="0"/>
                <a:cs typeface="Arial" panose="020B0604020202020204" pitchFamily="34" charset="0"/>
              </a:rPr>
              <a:t>des te </a:t>
            </a:r>
            <a:r>
              <a:rPr lang="nl-NL" sz="4400" dirty="0">
                <a:effectLst/>
                <a:latin typeface="Arial" panose="020B0604020202020204" pitchFamily="34" charset="0"/>
                <a:cs typeface="Arial" panose="020B0604020202020204" pitchFamily="34" charset="0"/>
              </a:rPr>
              <a:t>meer, omdat  de gemeente Tiel Ten </a:t>
            </a:r>
            <a:r>
              <a:rPr lang="nl-NL" sz="4400" dirty="0" err="1">
                <a:effectLst/>
                <a:latin typeface="Arial" panose="020B0604020202020204" pitchFamily="34" charset="0"/>
                <a:cs typeface="Arial" panose="020B0604020202020204" pitchFamily="34" charset="0"/>
              </a:rPr>
              <a:t>Medel</a:t>
            </a:r>
            <a:r>
              <a:rPr lang="nl-NL" sz="4400" dirty="0">
                <a:effectLst/>
                <a:latin typeface="Arial" panose="020B0604020202020204" pitchFamily="34" charset="0"/>
                <a:cs typeface="Arial" panose="020B0604020202020204" pitchFamily="34" charset="0"/>
              </a:rPr>
              <a:t> nu al </a:t>
            </a:r>
            <a:r>
              <a:rPr lang="nl-NL" sz="4400" dirty="0" smtClean="0">
                <a:effectLst/>
                <a:latin typeface="Arial" panose="020B0604020202020204" pitchFamily="34" charset="0"/>
                <a:cs typeface="Arial" panose="020B0604020202020204" pitchFamily="34" charset="0"/>
              </a:rPr>
              <a:t>als </a:t>
            </a:r>
            <a:r>
              <a:rPr lang="nl-NL" sz="4400" dirty="0">
                <a:effectLst/>
                <a:latin typeface="Arial" panose="020B0604020202020204" pitchFamily="34" charset="0"/>
                <a:cs typeface="Arial" panose="020B0604020202020204" pitchFamily="34" charset="0"/>
              </a:rPr>
              <a:t>voorbeeld stelt aan andere sportverenigingen in Tiel. Ten </a:t>
            </a:r>
            <a:r>
              <a:rPr lang="nl-NL" sz="4400" dirty="0" err="1">
                <a:effectLst/>
                <a:latin typeface="Arial" panose="020B0604020202020204" pitchFamily="34" charset="0"/>
                <a:cs typeface="Arial" panose="020B0604020202020204" pitchFamily="34" charset="0"/>
              </a:rPr>
              <a:t>Medel</a:t>
            </a:r>
            <a:r>
              <a:rPr lang="nl-NL" sz="4400" dirty="0">
                <a:effectLst/>
                <a:latin typeface="Arial" panose="020B0604020202020204" pitchFamily="34" charset="0"/>
                <a:cs typeface="Arial" panose="020B0604020202020204" pitchFamily="34" charset="0"/>
              </a:rPr>
              <a:t> is ook de eerste sportvereniging die gebruik maakt van de gemeentelijke stimuleringsregeling. </a:t>
            </a:r>
          </a:p>
          <a:p>
            <a:pPr marL="0" indent="0">
              <a:buNone/>
            </a:pPr>
            <a:endParaRPr lang="nl-NL" sz="4400" b="1" dirty="0" smtClean="0">
              <a:effectLst/>
              <a:latin typeface="Arial" panose="020B0604020202020204" pitchFamily="34" charset="0"/>
              <a:cs typeface="Arial" panose="020B0604020202020204" pitchFamily="34" charset="0"/>
            </a:endParaRPr>
          </a:p>
          <a:p>
            <a:pPr marL="0" indent="0">
              <a:buNone/>
            </a:pPr>
            <a:endParaRPr lang="nl-NL" sz="4400" b="1" dirty="0">
              <a:effectLst/>
              <a:latin typeface="Arial" panose="020B0604020202020204" pitchFamily="34" charset="0"/>
              <a:cs typeface="Arial" panose="020B0604020202020204" pitchFamily="34" charset="0"/>
            </a:endParaRPr>
          </a:p>
          <a:p>
            <a:pPr marL="0" indent="0">
              <a:buNone/>
            </a:pPr>
            <a:r>
              <a:rPr lang="nl-NL" sz="4400" b="1" dirty="0" smtClean="0">
                <a:effectLst/>
                <a:latin typeface="Arial" panose="020B0604020202020204" pitchFamily="34" charset="0"/>
                <a:cs typeface="Arial" panose="020B0604020202020204" pitchFamily="34" charset="0"/>
              </a:rPr>
              <a:t>Worden </a:t>
            </a:r>
            <a:r>
              <a:rPr lang="nl-NL" sz="4400" b="1" dirty="0">
                <a:effectLst/>
                <a:latin typeface="Arial" panose="020B0604020202020204" pitchFamily="34" charset="0"/>
                <a:cs typeface="Arial" panose="020B0604020202020204" pitchFamily="34" charset="0"/>
              </a:rPr>
              <a:t>we energieneutraal?</a:t>
            </a:r>
            <a:endParaRPr lang="nl-NL" sz="4400" dirty="0">
              <a:effectLst/>
              <a:latin typeface="Arial" panose="020B0604020202020204" pitchFamily="34" charset="0"/>
              <a:cs typeface="Arial" panose="020B0604020202020204" pitchFamily="34" charset="0"/>
            </a:endParaRPr>
          </a:p>
          <a:p>
            <a:pPr marL="0" indent="0">
              <a:buNone/>
            </a:pPr>
            <a:r>
              <a:rPr lang="nl-NL" sz="4400" dirty="0">
                <a:effectLst/>
                <a:latin typeface="Arial" panose="020B0604020202020204" pitchFamily="34" charset="0"/>
                <a:cs typeface="Arial" panose="020B0604020202020204" pitchFamily="34" charset="0"/>
              </a:rPr>
              <a:t> </a:t>
            </a:r>
          </a:p>
          <a:p>
            <a:pPr marL="0" indent="0">
              <a:buNone/>
            </a:pPr>
            <a:r>
              <a:rPr lang="nl-NL" sz="4400" dirty="0">
                <a:effectLst/>
                <a:latin typeface="Arial" panose="020B0604020202020204" pitchFamily="34" charset="0"/>
                <a:cs typeface="Arial" panose="020B0604020202020204" pitchFamily="34" charset="0"/>
              </a:rPr>
              <a:t>-Tijdens de voorbereidingen van alle voorzieningen kregen we steeds meer zicht op het te verwachten eindresultaat. Dit gaf aanleiding tot enthousiasme bij de planvoorbereiders.</a:t>
            </a:r>
          </a:p>
          <a:p>
            <a:pPr marL="0" indent="0">
              <a:buNone/>
            </a:pPr>
            <a:r>
              <a:rPr lang="nl-NL" sz="4400" dirty="0">
                <a:effectLst/>
                <a:latin typeface="Arial" panose="020B0604020202020204" pitchFamily="34" charset="0"/>
                <a:cs typeface="Arial" panose="020B0604020202020204" pitchFamily="34" charset="0"/>
              </a:rPr>
              <a:t>-Het bleek namelijk dat we als sportclub </a:t>
            </a:r>
            <a:r>
              <a:rPr lang="nl-NL" sz="4400" dirty="0" smtClean="0">
                <a:effectLst/>
                <a:latin typeface="Arial" panose="020B0604020202020204" pitchFamily="34" charset="0"/>
                <a:cs typeface="Arial" panose="020B0604020202020204" pitchFamily="34" charset="0"/>
              </a:rPr>
              <a:t>energieneutraal zouden </a:t>
            </a:r>
            <a:r>
              <a:rPr lang="nl-NL" sz="4400" dirty="0">
                <a:effectLst/>
                <a:latin typeface="Arial" panose="020B0604020202020204" pitchFamily="34" charset="0"/>
                <a:cs typeface="Arial" panose="020B0604020202020204" pitchFamily="34" charset="0"/>
              </a:rPr>
              <a:t>kunnen worden als we alle geplande maatregelen uit zouden voeren en we de door de verschillende leveranciers beloofde energierendementen ook echt zouden halen. Navraag bij andere verenigingen die al tot energiebesparende maatregelen waren overgegaan, gaven ons nog meer spirit; er werd zelfs </a:t>
            </a:r>
            <a:r>
              <a:rPr lang="nl-NL" sz="4400" i="1" dirty="0">
                <a:effectLst/>
                <a:latin typeface="Arial" panose="020B0604020202020204" pitchFamily="34" charset="0"/>
                <a:cs typeface="Arial" panose="020B0604020202020204" pitchFamily="34" charset="0"/>
              </a:rPr>
              <a:t>meer</a:t>
            </a:r>
            <a:r>
              <a:rPr lang="nl-NL" sz="4400" dirty="0">
                <a:effectLst/>
                <a:latin typeface="Arial" panose="020B0604020202020204" pitchFamily="34" charset="0"/>
                <a:cs typeface="Arial" panose="020B0604020202020204" pitchFamily="34" charset="0"/>
              </a:rPr>
              <a:t> rendement gehaald dan er berekend was!</a:t>
            </a:r>
          </a:p>
          <a:p>
            <a:pPr marL="0" indent="0">
              <a:buNone/>
            </a:pPr>
            <a:r>
              <a:rPr lang="nl-NL" sz="4400" dirty="0">
                <a:effectLst/>
                <a:latin typeface="Arial" panose="020B0604020202020204" pitchFamily="34" charset="0"/>
                <a:cs typeface="Arial" panose="020B0604020202020204" pitchFamily="34" charset="0"/>
              </a:rPr>
              <a:t>-Als alles volgens de verwachtingen verloopt, zullen we vanaf 2018 het getal ‘0’ (nul) voor het gebruikte aantal KWh zien staan op onze jaarafrekening van </a:t>
            </a:r>
            <a:r>
              <a:rPr lang="nl-NL" sz="4400" dirty="0" err="1">
                <a:effectLst/>
                <a:latin typeface="Arial" panose="020B0604020202020204" pitchFamily="34" charset="0"/>
                <a:cs typeface="Arial" panose="020B0604020202020204" pitchFamily="34" charset="0"/>
              </a:rPr>
              <a:t>Greenchoice</a:t>
            </a:r>
            <a:r>
              <a:rPr lang="nl-NL" sz="4400" dirty="0">
                <a:effectLst/>
                <a:latin typeface="Arial" panose="020B0604020202020204" pitchFamily="34" charset="0"/>
                <a:cs typeface="Arial" panose="020B0604020202020204" pitchFamily="34" charset="0"/>
              </a:rPr>
              <a:t>. Dit betekent overigens niet dat we dan ook helemaal geen kosten meer voor elektriciteit aan onze energieleverancier hoeven te betalen. We zijn nog wel kosten kwijt voor het gebruik van het </a:t>
            </a:r>
            <a:r>
              <a:rPr lang="nl-NL" sz="4400" dirty="0" smtClean="0">
                <a:effectLst/>
                <a:latin typeface="Arial" panose="020B0604020202020204" pitchFamily="34" charset="0"/>
                <a:cs typeface="Arial" panose="020B0604020202020204" pitchFamily="34" charset="0"/>
              </a:rPr>
              <a:t>kabel- </a:t>
            </a:r>
            <a:r>
              <a:rPr lang="nl-NL" sz="4400" dirty="0">
                <a:effectLst/>
                <a:latin typeface="Arial" panose="020B0604020202020204" pitchFamily="34" charset="0"/>
                <a:cs typeface="Arial" panose="020B0604020202020204" pitchFamily="34" charset="0"/>
              </a:rPr>
              <a:t>en leidingennet (van </a:t>
            </a:r>
            <a:r>
              <a:rPr lang="nl-NL" sz="4400" dirty="0" err="1">
                <a:effectLst/>
                <a:latin typeface="Arial" panose="020B0604020202020204" pitchFamily="34" charset="0"/>
                <a:cs typeface="Arial" panose="020B0604020202020204" pitchFamily="34" charset="0"/>
              </a:rPr>
              <a:t>Liander</a:t>
            </a:r>
            <a:r>
              <a:rPr lang="nl-NL" sz="4400" dirty="0">
                <a:effectLst/>
                <a:latin typeface="Arial" panose="020B0604020202020204" pitchFamily="34" charset="0"/>
                <a:cs typeface="Arial" panose="020B0604020202020204" pitchFamily="34" charset="0"/>
              </a:rPr>
              <a:t>).</a:t>
            </a:r>
          </a:p>
          <a:p>
            <a:pPr marL="0" indent="0">
              <a:buNone/>
            </a:pPr>
            <a:r>
              <a:rPr lang="nl-NL" sz="4400" dirty="0">
                <a:effectLst/>
                <a:latin typeface="Arial" panose="020B0604020202020204" pitchFamily="34" charset="0"/>
                <a:cs typeface="Arial" panose="020B0604020202020204" pitchFamily="34" charset="0"/>
              </a:rPr>
              <a:t>-Dit wordt vooral bereikt doordat we heel veel stroom besparen als we de bestaande baanverlichting vervangen door </a:t>
            </a:r>
            <a:r>
              <a:rPr lang="nl-NL" sz="4400" dirty="0" err="1">
                <a:effectLst/>
                <a:latin typeface="Arial" panose="020B0604020202020204" pitchFamily="34" charset="0"/>
                <a:cs typeface="Arial" panose="020B0604020202020204" pitchFamily="34" charset="0"/>
              </a:rPr>
              <a:t>LED-verlichting</a:t>
            </a:r>
            <a:r>
              <a:rPr lang="nl-NL" sz="4400" dirty="0">
                <a:effectLst/>
                <a:latin typeface="Arial" panose="020B0604020202020204" pitchFamily="34" charset="0"/>
                <a:cs typeface="Arial" panose="020B0604020202020204" pitchFamily="34" charset="0"/>
              </a:rPr>
              <a:t>. Maar ook, omdat we door het aanbrengen van zonnepanelen zelf stroom opwekken. Wat we daarvan niet zelf gebruiken, mogen we allemaal </a:t>
            </a:r>
            <a:r>
              <a:rPr lang="nl-NL" sz="4400" dirty="0" err="1">
                <a:effectLst/>
                <a:latin typeface="Arial" panose="020B0604020202020204" pitchFamily="34" charset="0"/>
                <a:cs typeface="Arial" panose="020B0604020202020204" pitchFamily="34" charset="0"/>
              </a:rPr>
              <a:t>terugleveren</a:t>
            </a:r>
            <a:r>
              <a:rPr lang="nl-NL" sz="4400" dirty="0">
                <a:effectLst/>
                <a:latin typeface="Arial" panose="020B0604020202020204" pitchFamily="34" charset="0"/>
                <a:cs typeface="Arial" panose="020B0604020202020204" pitchFamily="34" charset="0"/>
              </a:rPr>
              <a:t> aan </a:t>
            </a:r>
            <a:r>
              <a:rPr lang="nl-NL" sz="4400" dirty="0" err="1">
                <a:effectLst/>
                <a:latin typeface="Arial" panose="020B0604020202020204" pitchFamily="34" charset="0"/>
                <a:cs typeface="Arial" panose="020B0604020202020204" pitchFamily="34" charset="0"/>
              </a:rPr>
              <a:t>Greenchoice</a:t>
            </a:r>
            <a:r>
              <a:rPr lang="nl-NL" sz="4400" dirty="0">
                <a:effectLst/>
                <a:latin typeface="Arial" panose="020B0604020202020204" pitchFamily="34" charset="0"/>
                <a:cs typeface="Arial" panose="020B0604020202020204" pitchFamily="34" charset="0"/>
              </a:rPr>
              <a:t> en ook nog voor hetzelfde tarief als waarvoor we dit ingekocht hebben. Wat we dan ook zullen doen natuurlijk; daar hebben we een ‘slimme meter’ voor!  </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8051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308736" y="959716"/>
            <a:ext cx="4658735" cy="5077623"/>
          </a:xfrm>
        </p:spPr>
        <p:txBody>
          <a:bodyPr>
            <a:normAutofit fontScale="40000" lnSpcReduction="20000"/>
          </a:bodyPr>
          <a:lstStyle/>
          <a:p>
            <a:pPr marL="0" indent="0">
              <a:buNone/>
            </a:pPr>
            <a:r>
              <a:rPr lang="nl-NL" b="1" dirty="0">
                <a:effectLst/>
                <a:latin typeface="Arial" panose="020B0604020202020204" pitchFamily="34" charset="0"/>
                <a:cs typeface="Arial" panose="020B0604020202020204" pitchFamily="34" charset="0"/>
              </a:rPr>
              <a:t>Maar we gebruiken toch ook gas en water?</a:t>
            </a:r>
            <a:endParaRPr lang="nl-NL" dirty="0">
              <a:effectLst/>
              <a:latin typeface="Arial" panose="020B0604020202020204" pitchFamily="34" charset="0"/>
              <a:cs typeface="Arial" panose="020B0604020202020204" pitchFamily="34" charset="0"/>
            </a:endParaRPr>
          </a:p>
          <a:p>
            <a:pPr marL="0" indent="0">
              <a:buNone/>
            </a:pPr>
            <a:r>
              <a:rPr lang="nl-NL" dirty="0">
                <a:effectLst/>
                <a:latin typeface="Arial" panose="020B0604020202020204" pitchFamily="34" charset="0"/>
                <a:cs typeface="Arial" panose="020B0604020202020204" pitchFamily="34" charset="0"/>
              </a:rPr>
              <a:t> </a:t>
            </a:r>
          </a:p>
          <a:p>
            <a:pPr marL="0" indent="0">
              <a:buNone/>
            </a:pPr>
            <a:r>
              <a:rPr lang="nl-NL" dirty="0">
                <a:effectLst/>
                <a:latin typeface="Arial" panose="020B0604020202020204" pitchFamily="34" charset="0"/>
                <a:cs typeface="Arial" panose="020B0604020202020204" pitchFamily="34" charset="0"/>
              </a:rPr>
              <a:t>-Natuurlijk gebruiken we ook gas. Uit een landelijke scan op internet blijkt echter dat </a:t>
            </a:r>
            <a:r>
              <a:rPr lang="nl-NL" dirty="0" smtClean="0">
                <a:effectLst/>
                <a:latin typeface="Arial" panose="020B0604020202020204" pitchFamily="34" charset="0"/>
                <a:cs typeface="Arial" panose="020B0604020202020204" pitchFamily="34" charset="0"/>
              </a:rPr>
              <a:t>we daar </a:t>
            </a:r>
            <a:r>
              <a:rPr lang="nl-NL" dirty="0">
                <a:effectLst/>
                <a:latin typeface="Arial" panose="020B0604020202020204" pitchFamily="34" charset="0"/>
                <a:cs typeface="Arial" panose="020B0604020202020204" pitchFamily="34" charset="0"/>
              </a:rPr>
              <a:t>erg weinig van </a:t>
            </a:r>
            <a:r>
              <a:rPr lang="nl-NL" dirty="0" smtClean="0">
                <a:effectLst/>
                <a:latin typeface="Arial" panose="020B0604020202020204" pitchFamily="34" charset="0"/>
                <a:cs typeface="Arial" panose="020B0604020202020204" pitchFamily="34" charset="0"/>
              </a:rPr>
              <a:t>gebruiken in vergelijking </a:t>
            </a:r>
            <a:r>
              <a:rPr lang="nl-NL" dirty="0">
                <a:effectLst/>
                <a:latin typeface="Arial" panose="020B0604020202020204" pitchFamily="34" charset="0"/>
                <a:cs typeface="Arial" panose="020B0604020202020204" pitchFamily="34" charset="0"/>
              </a:rPr>
              <a:t>met andere tennisverenigingen. Ook heeft een bouwkundige inspectie van ons clubgebouw </a:t>
            </a:r>
            <a:r>
              <a:rPr lang="nl-NL" dirty="0" smtClean="0">
                <a:effectLst/>
                <a:latin typeface="Arial" panose="020B0604020202020204" pitchFamily="34" charset="0"/>
                <a:cs typeface="Arial" panose="020B0604020202020204" pitchFamily="34" charset="0"/>
              </a:rPr>
              <a:t>aangetoond </a:t>
            </a:r>
            <a:r>
              <a:rPr lang="nl-NL" dirty="0">
                <a:effectLst/>
                <a:latin typeface="Arial" panose="020B0604020202020204" pitchFamily="34" charset="0"/>
                <a:cs typeface="Arial" panose="020B0604020202020204" pitchFamily="34" charset="0"/>
              </a:rPr>
              <a:t>dat </a:t>
            </a:r>
            <a:r>
              <a:rPr lang="nl-NL" dirty="0" smtClean="0">
                <a:effectLst/>
                <a:latin typeface="Arial" panose="020B0604020202020204" pitchFamily="34" charset="0"/>
                <a:cs typeface="Arial" panose="020B0604020202020204" pitchFamily="34" charset="0"/>
              </a:rPr>
              <a:t>dit </a:t>
            </a:r>
            <a:r>
              <a:rPr lang="nl-NL" dirty="0">
                <a:effectLst/>
                <a:latin typeface="Arial" panose="020B0604020202020204" pitchFamily="34" charset="0"/>
                <a:cs typeface="Arial" panose="020B0604020202020204" pitchFamily="34" charset="0"/>
              </a:rPr>
              <a:t>redelijk goed geïsoleerd is.</a:t>
            </a:r>
          </a:p>
          <a:p>
            <a:pPr marL="0" indent="0">
              <a:buNone/>
            </a:pPr>
            <a:r>
              <a:rPr lang="nl-NL" dirty="0">
                <a:effectLst/>
                <a:latin typeface="Arial" panose="020B0604020202020204" pitchFamily="34" charset="0"/>
                <a:cs typeface="Arial" panose="020B0604020202020204" pitchFamily="34" charset="0"/>
              </a:rPr>
              <a:t>-Dit leidde tot de conclusie dat het bij Ten </a:t>
            </a:r>
            <a:r>
              <a:rPr lang="nl-NL" dirty="0" err="1">
                <a:effectLst/>
                <a:latin typeface="Arial" panose="020B0604020202020204" pitchFamily="34" charset="0"/>
                <a:cs typeface="Arial" panose="020B0604020202020204" pitchFamily="34" charset="0"/>
              </a:rPr>
              <a:t>Medel</a:t>
            </a:r>
            <a:r>
              <a:rPr lang="nl-NL" dirty="0">
                <a:effectLst/>
                <a:latin typeface="Arial" panose="020B0604020202020204" pitchFamily="34" charset="0"/>
                <a:cs typeface="Arial" panose="020B0604020202020204" pitchFamily="34" charset="0"/>
              </a:rPr>
              <a:t>, financieel gezien, niet lonend is om forse en daarom dure maatregelen te treffen om het gasgebruik terug te dringen.</a:t>
            </a:r>
          </a:p>
          <a:p>
            <a:pPr marL="0" indent="0">
              <a:buNone/>
            </a:pPr>
            <a:r>
              <a:rPr lang="nl-NL" dirty="0">
                <a:effectLst/>
                <a:latin typeface="Arial" panose="020B0604020202020204" pitchFamily="34" charset="0"/>
                <a:cs typeface="Arial" panose="020B0604020202020204" pitchFamily="34" charset="0"/>
              </a:rPr>
              <a:t>-Maar het betekent ook weer niet dat we niets zullen doen om het gasgebruik te beperken. Dit zal opgenomen worden in de lijst met ‘kleine’ energiebesparende maatregelen, waar het bestuur nog een beslissing over moet nemen.</a:t>
            </a:r>
          </a:p>
          <a:p>
            <a:pPr marL="0" indent="0">
              <a:buNone/>
            </a:pPr>
            <a:r>
              <a:rPr lang="nl-NL" dirty="0">
                <a:effectLst/>
                <a:latin typeface="Arial" panose="020B0604020202020204" pitchFamily="34" charset="0"/>
                <a:cs typeface="Arial" panose="020B0604020202020204" pitchFamily="34" charset="0"/>
              </a:rPr>
              <a:t> </a:t>
            </a:r>
          </a:p>
          <a:p>
            <a:pPr marL="0" indent="0">
              <a:buNone/>
            </a:pPr>
            <a:r>
              <a:rPr lang="nl-NL" dirty="0">
                <a:effectLst/>
                <a:latin typeface="Arial" panose="020B0604020202020204" pitchFamily="34" charset="0"/>
                <a:cs typeface="Arial" panose="020B0604020202020204" pitchFamily="34" charset="0"/>
              </a:rPr>
              <a:t>-En het spreekt vanzelf dat we bij Ten </a:t>
            </a:r>
            <a:r>
              <a:rPr lang="nl-NL" dirty="0" err="1">
                <a:effectLst/>
                <a:latin typeface="Arial" panose="020B0604020202020204" pitchFamily="34" charset="0"/>
                <a:cs typeface="Arial" panose="020B0604020202020204" pitchFamily="34" charset="0"/>
              </a:rPr>
              <a:t>Medel</a:t>
            </a:r>
            <a:r>
              <a:rPr lang="nl-NL" dirty="0">
                <a:effectLst/>
                <a:latin typeface="Arial" panose="020B0604020202020204" pitchFamily="34" charset="0"/>
                <a:cs typeface="Arial" panose="020B0604020202020204" pitchFamily="34" charset="0"/>
              </a:rPr>
              <a:t> ook water gebruiken. Landelijk onderzoek heeft echter aangetoond dat tennissers, in relatie met andere sporters, weinig gebruik maken van de douches in het clubhuis; tennissers douchen meestal thuis. Bij Ten </a:t>
            </a:r>
            <a:r>
              <a:rPr lang="nl-NL" dirty="0" err="1">
                <a:effectLst/>
                <a:latin typeface="Arial" panose="020B0604020202020204" pitchFamily="34" charset="0"/>
                <a:cs typeface="Arial" panose="020B0604020202020204" pitchFamily="34" charset="0"/>
              </a:rPr>
              <a:t>Medel</a:t>
            </a:r>
            <a:r>
              <a:rPr lang="nl-NL" dirty="0">
                <a:effectLst/>
                <a:latin typeface="Arial" panose="020B0604020202020204" pitchFamily="34" charset="0"/>
                <a:cs typeface="Arial" panose="020B0604020202020204" pitchFamily="34" charset="0"/>
              </a:rPr>
              <a:t> blijkt dit ook zo te zijn; we gebruiken gemiddeld </a:t>
            </a:r>
            <a:r>
              <a:rPr lang="nl-NL" b="1" dirty="0">
                <a:effectLst/>
                <a:latin typeface="Arial" panose="020B0604020202020204" pitchFamily="34" charset="0"/>
                <a:cs typeface="Arial" panose="020B0604020202020204" pitchFamily="34" charset="0"/>
              </a:rPr>
              <a:t>215 m3 water</a:t>
            </a:r>
            <a:r>
              <a:rPr lang="nl-NL" dirty="0">
                <a:effectLst/>
                <a:latin typeface="Arial" panose="020B0604020202020204" pitchFamily="34" charset="0"/>
                <a:cs typeface="Arial" panose="020B0604020202020204" pitchFamily="34" charset="0"/>
              </a:rPr>
              <a:t> voor een totaalbedrag van ca.</a:t>
            </a:r>
            <a:r>
              <a:rPr lang="nl-NL" b="1" dirty="0">
                <a:effectLst/>
                <a:latin typeface="Arial" panose="020B0604020202020204" pitchFamily="34" charset="0"/>
                <a:cs typeface="Arial" panose="020B0604020202020204" pitchFamily="34" charset="0"/>
              </a:rPr>
              <a:t> € 280,- per jaar</a:t>
            </a:r>
            <a:r>
              <a:rPr lang="nl-NL" dirty="0">
                <a:effectLst/>
                <a:latin typeface="Arial" panose="020B0604020202020204" pitchFamily="34" charset="0"/>
                <a:cs typeface="Arial" panose="020B0604020202020204" pitchFamily="34" charset="0"/>
              </a:rPr>
              <a:t>.</a:t>
            </a:r>
          </a:p>
          <a:p>
            <a:pPr marL="0" indent="0">
              <a:buNone/>
            </a:pPr>
            <a:r>
              <a:rPr lang="nl-NL" dirty="0">
                <a:effectLst/>
                <a:latin typeface="Arial" panose="020B0604020202020204" pitchFamily="34" charset="0"/>
                <a:cs typeface="Arial" panose="020B0604020202020204" pitchFamily="34" charset="0"/>
              </a:rPr>
              <a:t>-Dit staat in geen enkele verhouding </a:t>
            </a:r>
            <a:r>
              <a:rPr lang="nl-NL" dirty="0" smtClean="0">
                <a:effectLst/>
                <a:latin typeface="Arial" panose="020B0604020202020204" pitchFamily="34" charset="0"/>
                <a:cs typeface="Arial" panose="020B0604020202020204" pitchFamily="34" charset="0"/>
              </a:rPr>
              <a:t>tot </a:t>
            </a:r>
            <a:r>
              <a:rPr lang="nl-NL" dirty="0">
                <a:effectLst/>
                <a:latin typeface="Arial" panose="020B0604020202020204" pitchFamily="34" charset="0"/>
                <a:cs typeface="Arial" panose="020B0604020202020204" pitchFamily="34" charset="0"/>
              </a:rPr>
              <a:t>het bedrag </a:t>
            </a:r>
            <a:r>
              <a:rPr lang="nl-NL" dirty="0" smtClean="0">
                <a:effectLst/>
                <a:latin typeface="Arial" panose="020B0604020202020204" pitchFamily="34" charset="0"/>
                <a:cs typeface="Arial" panose="020B0604020202020204" pitchFamily="34" charset="0"/>
              </a:rPr>
              <a:t>dat </a:t>
            </a:r>
            <a:r>
              <a:rPr lang="nl-NL" dirty="0">
                <a:effectLst/>
                <a:latin typeface="Arial" panose="020B0604020202020204" pitchFamily="34" charset="0"/>
                <a:cs typeface="Arial" panose="020B0604020202020204" pitchFamily="34" charset="0"/>
              </a:rPr>
              <a:t>we kwijt zijn aan elektriciteit (</a:t>
            </a:r>
            <a:r>
              <a:rPr lang="nl-NL" b="1" dirty="0">
                <a:effectLst/>
                <a:latin typeface="Arial" panose="020B0604020202020204" pitchFamily="34" charset="0"/>
                <a:cs typeface="Arial" panose="020B0604020202020204" pitchFamily="34" charset="0"/>
              </a:rPr>
              <a:t>ca. 34.700 KWh, oftewel ongeveer € 6.200,- excl. BTW. per jaar</a:t>
            </a:r>
            <a:r>
              <a:rPr lang="nl-NL" dirty="0">
                <a:effectLst/>
                <a:latin typeface="Arial" panose="020B0604020202020204" pitchFamily="34" charset="0"/>
                <a:cs typeface="Arial" panose="020B0604020202020204" pitchFamily="34" charset="0"/>
              </a:rPr>
              <a:t>), maar is ook veel minder dan we aan gas kwijt zijn (gemiddeld </a:t>
            </a:r>
            <a:r>
              <a:rPr lang="nl-NL" b="1" dirty="0">
                <a:effectLst/>
                <a:latin typeface="Arial" panose="020B0604020202020204" pitchFamily="34" charset="0"/>
                <a:cs typeface="Arial" panose="020B0604020202020204" pitchFamily="34" charset="0"/>
              </a:rPr>
              <a:t>1.965 m3 voor een bedrag van € 1.210,- excl. BTW per jaar</a:t>
            </a:r>
            <a:r>
              <a:rPr lang="nl-NL" dirty="0">
                <a:effectLst/>
                <a:latin typeface="Arial" panose="020B0604020202020204" pitchFamily="34" charset="0"/>
                <a:cs typeface="Arial" panose="020B0604020202020204" pitchFamily="34" charset="0"/>
              </a:rPr>
              <a:t>). </a:t>
            </a:r>
          </a:p>
          <a:p>
            <a:pPr marL="0" indent="0">
              <a:buNone/>
            </a:pPr>
            <a:r>
              <a:rPr lang="nl-NL" dirty="0">
                <a:effectLst/>
                <a:latin typeface="Arial" panose="020B0604020202020204" pitchFamily="34" charset="0"/>
                <a:cs typeface="Arial" panose="020B0604020202020204" pitchFamily="34" charset="0"/>
              </a:rPr>
              <a:t>-Daarom hebben we de eventuele besparingen die we zouden kunnen bereiken door minder water te gebruiken niet verder onderzocht. </a:t>
            </a:r>
          </a:p>
          <a:p>
            <a:endParaRPr lang="nl-NL"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2559916"/>
            <a:ext cx="3944572" cy="221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0542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3875635" y="959716"/>
            <a:ext cx="4658735" cy="5077623"/>
          </a:xfrm>
        </p:spPr>
        <p:txBody>
          <a:bodyPr>
            <a:normAutofit fontScale="40000" lnSpcReduction="20000"/>
          </a:bodyPr>
          <a:lstStyle/>
          <a:p>
            <a:pPr marL="0" indent="0">
              <a:buNone/>
            </a:pPr>
            <a:r>
              <a:rPr lang="nl-NL" b="1" dirty="0">
                <a:effectLst/>
                <a:latin typeface="Arial" panose="020B0604020202020204" pitchFamily="34" charset="0"/>
                <a:cs typeface="Arial" panose="020B0604020202020204" pitchFamily="34" charset="0"/>
              </a:rPr>
              <a:t>Zonnepanelen, dat is logisch. Maar waarom </a:t>
            </a:r>
            <a:r>
              <a:rPr lang="nl-NL" b="1" dirty="0" err="1">
                <a:effectLst/>
                <a:latin typeface="Arial" panose="020B0604020202020204" pitchFamily="34" charset="0"/>
                <a:cs typeface="Arial" panose="020B0604020202020204" pitchFamily="34" charset="0"/>
              </a:rPr>
              <a:t>LED-verlichting</a:t>
            </a:r>
            <a:r>
              <a:rPr lang="nl-NL" b="1" dirty="0">
                <a:effectLst/>
                <a:latin typeface="Arial" panose="020B0604020202020204" pitchFamily="34" charset="0"/>
                <a:cs typeface="Arial" panose="020B0604020202020204" pitchFamily="34" charset="0"/>
              </a:rPr>
              <a:t>?</a:t>
            </a:r>
            <a:endParaRPr lang="nl-NL" dirty="0">
              <a:effectLst/>
              <a:latin typeface="Arial" panose="020B0604020202020204" pitchFamily="34" charset="0"/>
              <a:cs typeface="Arial" panose="020B0604020202020204" pitchFamily="34" charset="0"/>
            </a:endParaRPr>
          </a:p>
          <a:p>
            <a:pPr marL="0" indent="0">
              <a:buNone/>
            </a:pPr>
            <a:r>
              <a:rPr lang="nl-NL" dirty="0">
                <a:effectLst/>
                <a:latin typeface="Arial" panose="020B0604020202020204" pitchFamily="34" charset="0"/>
                <a:cs typeface="Arial" panose="020B0604020202020204" pitchFamily="34" charset="0"/>
              </a:rPr>
              <a:t> </a:t>
            </a:r>
          </a:p>
          <a:p>
            <a:pPr marL="0" indent="0">
              <a:buNone/>
            </a:pPr>
            <a:r>
              <a:rPr lang="nl-NL" dirty="0">
                <a:effectLst/>
                <a:latin typeface="Arial" panose="020B0604020202020204" pitchFamily="34" charset="0"/>
                <a:cs typeface="Arial" panose="020B0604020202020204" pitchFamily="34" charset="0"/>
              </a:rPr>
              <a:t>-De KNLTB stelt eisen aan de inrichting van tenniscomplexen en ook aan de verlichting ervan. Dit doet ook de </a:t>
            </a:r>
            <a:r>
              <a:rPr lang="nl-NL" dirty="0" smtClean="0">
                <a:effectLst/>
                <a:latin typeface="Arial" panose="020B0604020202020204" pitchFamily="34" charset="0"/>
                <a:cs typeface="Arial" panose="020B0604020202020204" pitchFamily="34" charset="0"/>
              </a:rPr>
              <a:t>Nederlandse Vereniging voor </a:t>
            </a:r>
            <a:r>
              <a:rPr lang="nl-NL" dirty="0">
                <a:effectLst/>
                <a:latin typeface="Arial" panose="020B0604020202020204" pitchFamily="34" charset="0"/>
                <a:cs typeface="Arial" panose="020B0604020202020204" pitchFamily="34" charset="0"/>
              </a:rPr>
              <a:t>Verlichtingskunde (NSVV); deze </a:t>
            </a:r>
            <a:r>
              <a:rPr lang="nl-NL" dirty="0" smtClean="0">
                <a:effectLst/>
                <a:latin typeface="Arial" panose="020B0604020202020204" pitchFamily="34" charset="0"/>
                <a:cs typeface="Arial" panose="020B0604020202020204" pitchFamily="34" charset="0"/>
              </a:rPr>
              <a:t>eisen zijn zelfs </a:t>
            </a:r>
            <a:r>
              <a:rPr lang="nl-NL" dirty="0">
                <a:effectLst/>
                <a:latin typeface="Arial" panose="020B0604020202020204" pitchFamily="34" charset="0"/>
                <a:cs typeface="Arial" panose="020B0604020202020204" pitchFamily="34" charset="0"/>
              </a:rPr>
              <a:t>nog iets strenger dan die van de KNLTB. </a:t>
            </a:r>
          </a:p>
          <a:p>
            <a:pPr marL="0" indent="0">
              <a:buNone/>
            </a:pPr>
            <a:r>
              <a:rPr lang="nl-NL" dirty="0">
                <a:effectLst/>
                <a:latin typeface="Arial" panose="020B0604020202020204" pitchFamily="34" charset="0"/>
                <a:cs typeface="Arial" panose="020B0604020202020204" pitchFamily="34" charset="0"/>
              </a:rPr>
              <a:t>-Als een tennisvereniging niet aan de verlichtingseisen voldoet, dan is het mogelijk dat de KNLTB de banen afkeurt. Het gevolg daarvan is dat er dan geen wedstrijden en toernooien meer op georganiseerd mogen </a:t>
            </a:r>
            <a:r>
              <a:rPr lang="nl-NL" dirty="0" smtClean="0">
                <a:effectLst/>
                <a:latin typeface="Arial" panose="020B0604020202020204" pitchFamily="34" charset="0"/>
                <a:cs typeface="Arial" panose="020B0604020202020204" pitchFamily="34" charset="0"/>
              </a:rPr>
              <a:t>worden </a:t>
            </a:r>
            <a:r>
              <a:rPr lang="nl-NL" dirty="0">
                <a:effectLst/>
                <a:latin typeface="Arial" panose="020B0604020202020204" pitchFamily="34" charset="0"/>
                <a:cs typeface="Arial" panose="020B0604020202020204" pitchFamily="34" charset="0"/>
              </a:rPr>
              <a:t>onder auspiciën van de KNLTB. En (bijna) alle toernooien die door ons worden georganiseerd, maar natuurlijk ook de </a:t>
            </a:r>
            <a:r>
              <a:rPr lang="nl-NL" dirty="0" smtClean="0">
                <a:effectLst/>
                <a:latin typeface="Arial" panose="020B0604020202020204" pitchFamily="34" charset="0"/>
                <a:cs typeface="Arial" panose="020B0604020202020204" pitchFamily="34" charset="0"/>
              </a:rPr>
              <a:t>competitiewedstrijden, vallen </a:t>
            </a:r>
            <a:r>
              <a:rPr lang="nl-NL" dirty="0">
                <a:effectLst/>
                <a:latin typeface="Arial" panose="020B0604020202020204" pitchFamily="34" charset="0"/>
                <a:cs typeface="Arial" panose="020B0604020202020204" pitchFamily="34" charset="0"/>
              </a:rPr>
              <a:t>hieronder.</a:t>
            </a:r>
          </a:p>
          <a:p>
            <a:pPr marL="0" indent="0">
              <a:buNone/>
            </a:pPr>
            <a:r>
              <a:rPr lang="nl-NL" dirty="0">
                <a:effectLst/>
                <a:latin typeface="Arial" panose="020B0604020202020204" pitchFamily="34" charset="0"/>
                <a:cs typeface="Arial" panose="020B0604020202020204" pitchFamily="34" charset="0"/>
              </a:rPr>
              <a:t>-Om na te gaan of onze banen aan de verlichtingseisen voldoen, hebben we een </a:t>
            </a:r>
            <a:r>
              <a:rPr lang="nl-NL" dirty="0" smtClean="0">
                <a:effectLst/>
                <a:latin typeface="Arial" panose="020B0604020202020204" pitchFamily="34" charset="0"/>
                <a:cs typeface="Arial" panose="020B0604020202020204" pitchFamily="34" charset="0"/>
              </a:rPr>
              <a:t>zogenaamde </a:t>
            </a:r>
            <a:r>
              <a:rPr lang="nl-NL" dirty="0">
                <a:effectLst/>
                <a:latin typeface="Arial" panose="020B0604020202020204" pitchFamily="34" charset="0"/>
                <a:cs typeface="Arial" panose="020B0604020202020204" pitchFamily="34" charset="0"/>
              </a:rPr>
              <a:t>Lux-meting uit laten voeren. Hierbij wordt op een groot aantal vaste meetpunten op de grasmat de lichtsterkte gemeten. </a:t>
            </a:r>
          </a:p>
          <a:p>
            <a:pPr marL="0" indent="0">
              <a:buNone/>
            </a:pPr>
            <a:r>
              <a:rPr lang="nl-NL" dirty="0">
                <a:effectLst/>
                <a:latin typeface="Arial" panose="020B0604020202020204" pitchFamily="34" charset="0"/>
                <a:cs typeface="Arial" panose="020B0604020202020204" pitchFamily="34" charset="0"/>
              </a:rPr>
              <a:t>-Het resultaat van deze meting was bedroevend; alleen baan 6 voldeed aan de criteria van de KNLTB, maar niet aan die van de NSVV. Op de andere banen werd op een groot aantal meetpunten veel te weinig lichtsterkte gemeten. Het is maar goed dat de KNLTB niet vaak controles uitvoert op de verlichtingssterkte, anders zouden onze banen (met uitzondering van baan 6) onmiddellijk afgekeurd worden. </a:t>
            </a:r>
          </a:p>
          <a:p>
            <a:pPr marL="0" indent="0">
              <a:buNone/>
            </a:pPr>
            <a:r>
              <a:rPr lang="nl-NL" dirty="0">
                <a:effectLst/>
                <a:latin typeface="Arial" panose="020B0604020202020204" pitchFamily="34" charset="0"/>
                <a:cs typeface="Arial" panose="020B0604020202020204" pitchFamily="34" charset="0"/>
              </a:rPr>
              <a:t>-Er waren dus niet alleen financiële motieven om iets aan de baanverlichting te doen, maar ook ‘technische’.</a:t>
            </a:r>
          </a:p>
          <a:p>
            <a:pPr marL="0" indent="0">
              <a:buNone/>
            </a:pPr>
            <a:r>
              <a:rPr lang="nl-NL" dirty="0">
                <a:effectLst/>
                <a:latin typeface="Arial" panose="020B0604020202020204" pitchFamily="34" charset="0"/>
                <a:cs typeface="Arial" panose="020B0604020202020204" pitchFamily="34" charset="0"/>
              </a:rPr>
              <a:t>-Het zal de lezer van dit themanummer niet verbazen dat we aan de leverancier de eis hebben </a:t>
            </a:r>
            <a:r>
              <a:rPr lang="nl-NL" dirty="0" smtClean="0">
                <a:effectLst/>
                <a:latin typeface="Arial" panose="020B0604020202020204" pitchFamily="34" charset="0"/>
                <a:cs typeface="Arial" panose="020B0604020202020204" pitchFamily="34" charset="0"/>
              </a:rPr>
              <a:t>gesteld dat </a:t>
            </a:r>
            <a:r>
              <a:rPr lang="nl-NL" dirty="0">
                <a:effectLst/>
                <a:latin typeface="Arial" panose="020B0604020202020204" pitchFamily="34" charset="0"/>
                <a:cs typeface="Arial" panose="020B0604020202020204" pitchFamily="34" charset="0"/>
              </a:rPr>
              <a:t>de nieuwe verlichting zowel moet voldoen aan de KNLTB-eisen, alsook aan de NSVV-eisen.</a:t>
            </a:r>
          </a:p>
          <a:p>
            <a:endParaRPr lang="nl-NL" dirty="0">
              <a:latin typeface="Arial" panose="020B0604020202020204" pitchFamily="34" charset="0"/>
              <a:cs typeface="Arial" panose="020B0604020202020204" pitchFamily="34" charset="0"/>
            </a:endParaRPr>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77905" y="1263727"/>
            <a:ext cx="2795058" cy="419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2450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3908686" y="959716"/>
            <a:ext cx="4658735" cy="5077623"/>
          </a:xfrm>
        </p:spPr>
        <p:txBody>
          <a:bodyPr>
            <a:normAutofit fontScale="40000" lnSpcReduction="20000"/>
          </a:bodyPr>
          <a:lstStyle/>
          <a:p>
            <a:pPr marL="0" indent="0">
              <a:buNone/>
            </a:pPr>
            <a:r>
              <a:rPr lang="nl-NL" b="1" dirty="0">
                <a:effectLst/>
                <a:latin typeface="Arial" panose="020B0604020202020204" pitchFamily="34" charset="0"/>
                <a:cs typeface="Arial" panose="020B0604020202020204" pitchFamily="34" charset="0"/>
              </a:rPr>
              <a:t>LED is dan wel goedkoper, maar het heeft toch ook veel nadelen?</a:t>
            </a:r>
            <a:endParaRPr lang="nl-NL" dirty="0">
              <a:effectLst/>
              <a:latin typeface="Arial" panose="020B0604020202020204" pitchFamily="34" charset="0"/>
              <a:cs typeface="Arial" panose="020B0604020202020204" pitchFamily="34" charset="0"/>
            </a:endParaRPr>
          </a:p>
          <a:p>
            <a:pPr marL="0" indent="0">
              <a:buNone/>
            </a:pPr>
            <a:r>
              <a:rPr lang="nl-NL" dirty="0">
                <a:effectLst/>
                <a:latin typeface="Arial" panose="020B0604020202020204" pitchFamily="34" charset="0"/>
                <a:cs typeface="Arial" panose="020B0604020202020204" pitchFamily="34" charset="0"/>
              </a:rPr>
              <a:t> </a:t>
            </a:r>
          </a:p>
          <a:p>
            <a:pPr marL="0" indent="0">
              <a:buNone/>
            </a:pPr>
            <a:r>
              <a:rPr lang="nl-NL" dirty="0">
                <a:effectLst/>
                <a:latin typeface="Arial" panose="020B0604020202020204" pitchFamily="34" charset="0"/>
                <a:cs typeface="Arial" panose="020B0604020202020204" pitchFamily="34" charset="0"/>
              </a:rPr>
              <a:t>-Het klopt dat de ‘nadelen’ van </a:t>
            </a:r>
            <a:r>
              <a:rPr lang="nl-NL" dirty="0" err="1">
                <a:effectLst/>
                <a:latin typeface="Arial" panose="020B0604020202020204" pitchFamily="34" charset="0"/>
                <a:cs typeface="Arial" panose="020B0604020202020204" pitchFamily="34" charset="0"/>
              </a:rPr>
              <a:t>LED-verlichting</a:t>
            </a:r>
            <a:r>
              <a:rPr lang="nl-NL" dirty="0">
                <a:effectLst/>
                <a:latin typeface="Arial" panose="020B0604020202020204" pitchFamily="34" charset="0"/>
                <a:cs typeface="Arial" panose="020B0604020202020204" pitchFamily="34" charset="0"/>
              </a:rPr>
              <a:t> vaak een argument </a:t>
            </a:r>
            <a:r>
              <a:rPr lang="nl-NL" dirty="0" smtClean="0">
                <a:effectLst/>
                <a:latin typeface="Arial" panose="020B0604020202020204" pitchFamily="34" charset="0"/>
                <a:cs typeface="Arial" panose="020B0604020202020204" pitchFamily="34" charset="0"/>
              </a:rPr>
              <a:t>is om </a:t>
            </a:r>
            <a:r>
              <a:rPr lang="nl-NL" dirty="0">
                <a:effectLst/>
                <a:latin typeface="Arial" panose="020B0604020202020204" pitchFamily="34" charset="0"/>
                <a:cs typeface="Arial" panose="020B0604020202020204" pitchFamily="34" charset="0"/>
              </a:rPr>
              <a:t>dit type licht maar niet aan te schaffen. Veel gehoorde argumenten zijn: -het licht is te fel en te wit; -als je in die schijnwerpers </a:t>
            </a:r>
            <a:r>
              <a:rPr lang="nl-NL" dirty="0" smtClean="0">
                <a:effectLst/>
                <a:latin typeface="Arial" panose="020B0604020202020204" pitchFamily="34" charset="0"/>
                <a:cs typeface="Arial" panose="020B0604020202020204" pitchFamily="34" charset="0"/>
              </a:rPr>
              <a:t>kijkt, wordt </a:t>
            </a:r>
            <a:r>
              <a:rPr lang="nl-NL" dirty="0">
                <a:effectLst/>
                <a:latin typeface="Arial" panose="020B0604020202020204" pitchFamily="34" charset="0"/>
                <a:cs typeface="Arial" panose="020B0604020202020204" pitchFamily="34" charset="0"/>
              </a:rPr>
              <a:t>je (langdurig) verblind; -het duurt lang voor ze volledig licht geven; -er zit kwik in verwerkt en dat is erg giftig… </a:t>
            </a:r>
          </a:p>
          <a:p>
            <a:pPr marL="0" indent="0">
              <a:buNone/>
            </a:pPr>
            <a:r>
              <a:rPr lang="nl-NL" dirty="0">
                <a:effectLst/>
                <a:latin typeface="Arial" panose="020B0604020202020204" pitchFamily="34" charset="0"/>
                <a:cs typeface="Arial" panose="020B0604020202020204" pitchFamily="34" charset="0"/>
              </a:rPr>
              <a:t>-Uiteraard heeft de adviescommissie daar ook onderzoek naar gedaan. Om maar meteen met een paar feiten te beginnen: het is niet waar dat het lang duurt voordat ze vol licht geven; als ze ingeschakeld worden heb je </a:t>
            </a:r>
            <a:r>
              <a:rPr lang="nl-NL" i="1" dirty="0">
                <a:effectLst/>
                <a:latin typeface="Arial" panose="020B0604020202020204" pitchFamily="34" charset="0"/>
                <a:cs typeface="Arial" panose="020B0604020202020204" pitchFamily="34" charset="0"/>
              </a:rPr>
              <a:t>meteen</a:t>
            </a:r>
            <a:r>
              <a:rPr lang="nl-NL" dirty="0">
                <a:effectLst/>
                <a:latin typeface="Arial" panose="020B0604020202020204" pitchFamily="34" charset="0"/>
                <a:cs typeface="Arial" panose="020B0604020202020204" pitchFamily="34" charset="0"/>
              </a:rPr>
              <a:t> vol licht en er zit </a:t>
            </a:r>
            <a:r>
              <a:rPr lang="nl-NL" i="1" dirty="0">
                <a:effectLst/>
                <a:latin typeface="Arial" panose="020B0604020202020204" pitchFamily="34" charset="0"/>
                <a:cs typeface="Arial" panose="020B0604020202020204" pitchFamily="34" charset="0"/>
              </a:rPr>
              <a:t>geen kwik</a:t>
            </a:r>
            <a:r>
              <a:rPr lang="nl-NL" dirty="0">
                <a:effectLst/>
                <a:latin typeface="Arial" panose="020B0604020202020204" pitchFamily="34" charset="0"/>
                <a:cs typeface="Arial" panose="020B0604020202020204" pitchFamily="34" charset="0"/>
              </a:rPr>
              <a:t> verwerkt in de lichtbron. Waarschijnlijk is men in de war met spaarlampen; daar gelden deze nadelen namelijk wel voor. </a:t>
            </a:r>
          </a:p>
          <a:p>
            <a:pPr marL="0" indent="0">
              <a:buNone/>
            </a:pPr>
            <a:r>
              <a:rPr lang="nl-NL" dirty="0">
                <a:effectLst/>
                <a:latin typeface="Arial" panose="020B0604020202020204" pitchFamily="34" charset="0"/>
                <a:cs typeface="Arial" panose="020B0604020202020204" pitchFamily="34" charset="0"/>
              </a:rPr>
              <a:t>-Dat </a:t>
            </a:r>
            <a:r>
              <a:rPr lang="nl-NL" dirty="0" err="1">
                <a:effectLst/>
                <a:latin typeface="Arial" panose="020B0604020202020204" pitchFamily="34" charset="0"/>
                <a:cs typeface="Arial" panose="020B0604020202020204" pitchFamily="34" charset="0"/>
              </a:rPr>
              <a:t>LED-verlichting</a:t>
            </a:r>
            <a:r>
              <a:rPr lang="nl-NL" dirty="0">
                <a:effectLst/>
                <a:latin typeface="Arial" panose="020B0604020202020204" pitchFamily="34" charset="0"/>
                <a:cs typeface="Arial" panose="020B0604020202020204" pitchFamily="34" charset="0"/>
              </a:rPr>
              <a:t> te fel zou zijn en zou </a:t>
            </a:r>
            <a:r>
              <a:rPr lang="nl-NL" dirty="0" smtClean="0">
                <a:effectLst/>
                <a:latin typeface="Arial" panose="020B0604020202020204" pitchFamily="34" charset="0"/>
                <a:cs typeface="Arial" panose="020B0604020202020204" pitchFamily="34" charset="0"/>
              </a:rPr>
              <a:t>verblinden, </a:t>
            </a:r>
            <a:r>
              <a:rPr lang="nl-NL" dirty="0">
                <a:effectLst/>
                <a:latin typeface="Arial" panose="020B0604020202020204" pitchFamily="34" charset="0"/>
                <a:cs typeface="Arial" panose="020B0604020202020204" pitchFamily="34" charset="0"/>
              </a:rPr>
              <a:t>is lastiger te bepalen. Dit is minder objectief vast te stellen en heeft met smaak en gevoel te maken. Om die reden hebben we een aantal tennisverenigingen bezocht die al overgestapt zijn op LED baanverlichting. Bij deze bezoekjes waren ook een aantal tennissende Ten </a:t>
            </a:r>
            <a:r>
              <a:rPr lang="nl-NL" dirty="0" err="1">
                <a:effectLst/>
                <a:latin typeface="Arial" panose="020B0604020202020204" pitchFamily="34" charset="0"/>
                <a:cs typeface="Arial" panose="020B0604020202020204" pitchFamily="34" charset="0"/>
              </a:rPr>
              <a:t>Medel</a:t>
            </a:r>
            <a:r>
              <a:rPr lang="nl-NL" dirty="0">
                <a:effectLst/>
                <a:latin typeface="Arial" panose="020B0604020202020204" pitchFamily="34" charset="0"/>
                <a:cs typeface="Arial" panose="020B0604020202020204" pitchFamily="34" charset="0"/>
              </a:rPr>
              <a:t>-leden aanwezig die niets met de </a:t>
            </a:r>
            <a:r>
              <a:rPr lang="nl-NL" dirty="0" smtClean="0">
                <a:effectLst/>
                <a:latin typeface="Arial" panose="020B0604020202020204" pitchFamily="34" charset="0"/>
                <a:cs typeface="Arial" panose="020B0604020202020204" pitchFamily="34" charset="0"/>
              </a:rPr>
              <a:t>adviescommissie </a:t>
            </a:r>
            <a:r>
              <a:rPr lang="nl-NL" dirty="0">
                <a:effectLst/>
                <a:latin typeface="Arial" panose="020B0604020202020204" pitchFamily="34" charset="0"/>
                <a:cs typeface="Arial" panose="020B0604020202020204" pitchFamily="34" charset="0"/>
              </a:rPr>
              <a:t>te maken </a:t>
            </a:r>
            <a:r>
              <a:rPr lang="nl-NL" dirty="0" smtClean="0">
                <a:effectLst/>
                <a:latin typeface="Arial" panose="020B0604020202020204" pitchFamily="34" charset="0"/>
                <a:cs typeface="Arial" panose="020B0604020202020204" pitchFamily="34" charset="0"/>
              </a:rPr>
              <a:t>hebben</a:t>
            </a:r>
            <a:r>
              <a:rPr lang="nl-NL" dirty="0">
                <a:effectLst/>
                <a:latin typeface="Arial" panose="020B0604020202020204" pitchFamily="34" charset="0"/>
                <a:cs typeface="Arial" panose="020B0604020202020204" pitchFamily="34" charset="0"/>
              </a:rPr>
              <a:t>. We hebben daarbij op de verlichte banen gelopen, in de lampen gekeken, maar ook met tennissende leden, tennisleraren, bestuurders en onderhoudsmensen gesproken.</a:t>
            </a:r>
          </a:p>
          <a:p>
            <a:pPr marL="0" indent="0">
              <a:buNone/>
            </a:pPr>
            <a:r>
              <a:rPr lang="nl-NL" dirty="0">
                <a:effectLst/>
                <a:latin typeface="Arial" panose="020B0604020202020204" pitchFamily="34" charset="0"/>
                <a:cs typeface="Arial" panose="020B0604020202020204" pitchFamily="34" charset="0"/>
              </a:rPr>
              <a:t>-De </a:t>
            </a:r>
            <a:r>
              <a:rPr lang="nl-NL" dirty="0" smtClean="0">
                <a:effectLst/>
                <a:latin typeface="Arial" panose="020B0604020202020204" pitchFamily="34" charset="0"/>
                <a:cs typeface="Arial" panose="020B0604020202020204" pitchFamily="34" charset="0"/>
              </a:rPr>
              <a:t>adviescommissie </a:t>
            </a:r>
            <a:r>
              <a:rPr lang="nl-NL" dirty="0">
                <a:effectLst/>
                <a:latin typeface="Arial" panose="020B0604020202020204" pitchFamily="34" charset="0"/>
                <a:cs typeface="Arial" panose="020B0604020202020204" pitchFamily="34" charset="0"/>
              </a:rPr>
              <a:t>was aangenaam verrast hoe positief  </a:t>
            </a:r>
            <a:r>
              <a:rPr lang="nl-NL" dirty="0" smtClean="0">
                <a:effectLst/>
                <a:latin typeface="Arial" panose="020B0604020202020204" pitchFamily="34" charset="0"/>
                <a:cs typeface="Arial" panose="020B0604020202020204" pitchFamily="34" charset="0"/>
              </a:rPr>
              <a:t>er op </a:t>
            </a:r>
            <a:r>
              <a:rPr lang="nl-NL" dirty="0">
                <a:effectLst/>
                <a:latin typeface="Arial" panose="020B0604020202020204" pitchFamily="34" charset="0"/>
                <a:cs typeface="Arial" panose="020B0604020202020204" pitchFamily="34" charset="0"/>
              </a:rPr>
              <a:t>de </a:t>
            </a:r>
            <a:r>
              <a:rPr lang="nl-NL" dirty="0" err="1">
                <a:effectLst/>
                <a:latin typeface="Arial" panose="020B0604020202020204" pitchFamily="34" charset="0"/>
                <a:cs typeface="Arial" panose="020B0604020202020204" pitchFamily="34" charset="0"/>
              </a:rPr>
              <a:t>LED-verlichting</a:t>
            </a:r>
            <a:r>
              <a:rPr lang="nl-NL" dirty="0">
                <a:effectLst/>
                <a:latin typeface="Arial" panose="020B0604020202020204" pitchFamily="34" charset="0"/>
                <a:cs typeface="Arial" panose="020B0604020202020204" pitchFamily="34" charset="0"/>
              </a:rPr>
              <a:t> gereageerd werd en ook door alle geledingen. Blijkbaar worden meningen toch vaak gebaseerd op ‘van horen zeggen’ zonder er zelf kennis mee gemaakt te hebben…. </a:t>
            </a:r>
          </a:p>
          <a:p>
            <a:pPr marL="0" indent="0">
              <a:buNone/>
            </a:pPr>
            <a:r>
              <a:rPr lang="nl-NL" dirty="0">
                <a:effectLst/>
                <a:latin typeface="Arial" panose="020B0604020202020204" pitchFamily="34" charset="0"/>
                <a:cs typeface="Arial" panose="020B0604020202020204" pitchFamily="34" charset="0"/>
              </a:rPr>
              <a:t>-De algehele conclusie was daarom </a:t>
            </a:r>
            <a:r>
              <a:rPr lang="nl-NL" dirty="0" smtClean="0">
                <a:effectLst/>
                <a:latin typeface="Arial" panose="020B0604020202020204" pitchFamily="34" charset="0"/>
                <a:cs typeface="Arial" panose="020B0604020202020204" pitchFamily="34" charset="0"/>
              </a:rPr>
              <a:t>ook </a:t>
            </a:r>
            <a:r>
              <a:rPr lang="nl-NL" dirty="0">
                <a:effectLst/>
                <a:latin typeface="Arial" panose="020B0604020202020204" pitchFamily="34" charset="0"/>
                <a:cs typeface="Arial" panose="020B0604020202020204" pitchFamily="34" charset="0"/>
              </a:rPr>
              <a:t>dat de </a:t>
            </a:r>
            <a:r>
              <a:rPr lang="nl-NL" dirty="0" smtClean="0">
                <a:effectLst/>
                <a:latin typeface="Arial" panose="020B0604020202020204" pitchFamily="34" charset="0"/>
                <a:cs typeface="Arial" panose="020B0604020202020204" pitchFamily="34" charset="0"/>
              </a:rPr>
              <a:t>verwachte </a:t>
            </a:r>
            <a:r>
              <a:rPr lang="nl-NL" dirty="0">
                <a:effectLst/>
                <a:latin typeface="Arial" panose="020B0604020202020204" pitchFamily="34" charset="0"/>
                <a:cs typeface="Arial" panose="020B0604020202020204" pitchFamily="34" charset="0"/>
              </a:rPr>
              <a:t>nadelen, in de praktijk erg meevallen en geen reden vormen om niet over te gaan tot de aanschaf van </a:t>
            </a:r>
            <a:r>
              <a:rPr lang="nl-NL" dirty="0" err="1">
                <a:effectLst/>
                <a:latin typeface="Arial" panose="020B0604020202020204" pitchFamily="34" charset="0"/>
                <a:cs typeface="Arial" panose="020B0604020202020204" pitchFamily="34" charset="0"/>
              </a:rPr>
              <a:t>LED-verlichting</a:t>
            </a:r>
            <a:r>
              <a:rPr lang="nl-NL" dirty="0">
                <a:effectLst/>
                <a:latin typeface="Arial" panose="020B0604020202020204" pitchFamily="34" charset="0"/>
                <a:cs typeface="Arial" panose="020B0604020202020204" pitchFamily="34" charset="0"/>
              </a:rPr>
              <a:t>.</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4306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3963771" y="176270"/>
            <a:ext cx="4658735" cy="6521985"/>
          </a:xfrm>
        </p:spPr>
        <p:txBody>
          <a:bodyPr>
            <a:noAutofit/>
          </a:bodyPr>
          <a:lstStyle/>
          <a:p>
            <a:pPr marL="0" indent="0">
              <a:buNone/>
            </a:pPr>
            <a:r>
              <a:rPr lang="nl-NL" sz="1100" b="1" dirty="0">
                <a:effectLst/>
                <a:latin typeface="Arial" panose="020B0604020202020204" pitchFamily="34" charset="0"/>
                <a:cs typeface="Arial" panose="020B0604020202020204" pitchFamily="34" charset="0"/>
              </a:rPr>
              <a:t>Heeft LED baanverlichting, behalve energiebesparing, nog meer voordelen?</a:t>
            </a:r>
            <a:endParaRPr lang="nl-NL" sz="1100" dirty="0">
              <a:effectLst/>
              <a:latin typeface="Arial" panose="020B0604020202020204" pitchFamily="34" charset="0"/>
              <a:cs typeface="Arial" panose="020B0604020202020204" pitchFamily="34" charset="0"/>
            </a:endParaRPr>
          </a:p>
          <a:p>
            <a:pPr marL="0" indent="0">
              <a:buNone/>
            </a:pPr>
            <a:r>
              <a:rPr lang="nl-NL" sz="1100" dirty="0">
                <a:effectLst/>
                <a:latin typeface="Arial" panose="020B0604020202020204" pitchFamily="34" charset="0"/>
                <a:cs typeface="Arial" panose="020B0604020202020204" pitchFamily="34" charset="0"/>
              </a:rPr>
              <a:t> </a:t>
            </a:r>
          </a:p>
          <a:p>
            <a:pPr marL="0" indent="0">
              <a:buNone/>
            </a:pPr>
            <a:r>
              <a:rPr lang="nl-NL" sz="1100" dirty="0">
                <a:effectLst/>
                <a:latin typeface="Arial" panose="020B0604020202020204" pitchFamily="34" charset="0"/>
                <a:cs typeface="Arial" panose="020B0604020202020204" pitchFamily="34" charset="0"/>
              </a:rPr>
              <a:t>-Ook deze vraag kunnen we positief beantwoorden; behalve dat ze energiezuiniger zijn  volgen hieronder nog een aantal extra voordelen:</a:t>
            </a:r>
          </a:p>
          <a:p>
            <a:pPr marL="0" lvl="0" indent="0">
              <a:buNone/>
            </a:pPr>
            <a:r>
              <a:rPr lang="nl-NL" sz="1100" dirty="0">
                <a:effectLst/>
                <a:latin typeface="Arial" panose="020B0604020202020204" pitchFamily="34" charset="0"/>
                <a:cs typeface="Arial" panose="020B0604020202020204" pitchFamily="34" charset="0"/>
              </a:rPr>
              <a:t>Bij de door Ten </a:t>
            </a:r>
            <a:r>
              <a:rPr lang="nl-NL" sz="1100" dirty="0" err="1">
                <a:effectLst/>
                <a:latin typeface="Arial" panose="020B0604020202020204" pitchFamily="34" charset="0"/>
                <a:cs typeface="Arial" panose="020B0604020202020204" pitchFamily="34" charset="0"/>
              </a:rPr>
              <a:t>Medel</a:t>
            </a:r>
            <a:r>
              <a:rPr lang="nl-NL" sz="1100" dirty="0">
                <a:effectLst/>
                <a:latin typeface="Arial" panose="020B0604020202020204" pitchFamily="34" charset="0"/>
                <a:cs typeface="Arial" panose="020B0604020202020204" pitchFamily="34" charset="0"/>
              </a:rPr>
              <a:t> gekozen (zgn. 2</a:t>
            </a:r>
            <a:r>
              <a:rPr lang="nl-NL" sz="1100" baseline="30000" dirty="0">
                <a:effectLst/>
                <a:latin typeface="Arial" panose="020B0604020202020204" pitchFamily="34" charset="0"/>
                <a:cs typeface="Arial" panose="020B0604020202020204" pitchFamily="34" charset="0"/>
              </a:rPr>
              <a:t>e</a:t>
            </a:r>
            <a:r>
              <a:rPr lang="nl-NL" sz="1100" dirty="0">
                <a:effectLst/>
                <a:latin typeface="Arial" panose="020B0604020202020204" pitchFamily="34" charset="0"/>
                <a:cs typeface="Arial" panose="020B0604020202020204" pitchFamily="34" charset="0"/>
              </a:rPr>
              <a:t> generatie) </a:t>
            </a:r>
            <a:r>
              <a:rPr lang="nl-NL" sz="1100" dirty="0" err="1">
                <a:effectLst/>
                <a:latin typeface="Arial" panose="020B0604020202020204" pitchFamily="34" charset="0"/>
                <a:cs typeface="Arial" panose="020B0604020202020204" pitchFamily="34" charset="0"/>
              </a:rPr>
              <a:t>LED-verlichting</a:t>
            </a:r>
            <a:r>
              <a:rPr lang="nl-NL" sz="1100" dirty="0">
                <a:effectLst/>
                <a:latin typeface="Arial" panose="020B0604020202020204" pitchFamily="34" charset="0"/>
                <a:cs typeface="Arial" panose="020B0604020202020204" pitchFamily="34" charset="0"/>
              </a:rPr>
              <a:t> kan de (theoretische) energiebesparing t.o.v. de bestaande, traditionele Philips armaturen oplopen tot wel 70%. Uiteraard zullen we gaan meten of dit in de praktijk ook werkelijk waar wordt gemaakt. </a:t>
            </a:r>
          </a:p>
          <a:p>
            <a:pPr marL="0" lvl="0" indent="0">
              <a:buNone/>
            </a:pPr>
            <a:r>
              <a:rPr lang="nl-NL" sz="1100" dirty="0">
                <a:effectLst/>
                <a:latin typeface="Arial" panose="020B0604020202020204" pitchFamily="34" charset="0"/>
                <a:cs typeface="Arial" panose="020B0604020202020204" pitchFamily="34" charset="0"/>
              </a:rPr>
              <a:t>LED geeft niet méér, maar juist </a:t>
            </a:r>
            <a:r>
              <a:rPr lang="nl-NL" sz="1100" i="1" dirty="0">
                <a:effectLst/>
                <a:latin typeface="Arial" panose="020B0604020202020204" pitchFamily="34" charset="0"/>
                <a:cs typeface="Arial" panose="020B0604020202020204" pitchFamily="34" charset="0"/>
              </a:rPr>
              <a:t>minder </a:t>
            </a:r>
            <a:r>
              <a:rPr lang="nl-NL" sz="1100" dirty="0">
                <a:effectLst/>
                <a:latin typeface="Arial" panose="020B0604020202020204" pitchFamily="34" charset="0"/>
                <a:cs typeface="Arial" panose="020B0604020202020204" pitchFamily="34" charset="0"/>
              </a:rPr>
              <a:t>verblinding dan de bestaande verlichting als men per ongeluk in de lichtbron kijkt. </a:t>
            </a:r>
          </a:p>
          <a:p>
            <a:pPr marL="0" lvl="0" indent="0">
              <a:buNone/>
            </a:pPr>
            <a:r>
              <a:rPr lang="nl-NL" sz="1100" dirty="0">
                <a:effectLst/>
                <a:latin typeface="Arial" panose="020B0604020202020204" pitchFamily="34" charset="0"/>
                <a:cs typeface="Arial" panose="020B0604020202020204" pitchFamily="34" charset="0"/>
              </a:rPr>
              <a:t>LED is veel flexibeler in het dagelijkse gebruik; zo is er geen sprake meer van de alom bekende afkoel- en opstartvertraging. In- en uitschakelen is vergelijkbaar met een lichtschakelaar van een gloeilamp in een binnenruimte; je hebt á la </a:t>
            </a:r>
            <a:r>
              <a:rPr lang="nl-NL" sz="1100" dirty="0" smtClean="0">
                <a:effectLst/>
                <a:latin typeface="Arial" panose="020B0604020202020204" pitchFamily="34" charset="0"/>
                <a:cs typeface="Arial" panose="020B0604020202020204" pitchFamily="34" charset="0"/>
              </a:rPr>
              <a:t>minuut </a:t>
            </a:r>
            <a:r>
              <a:rPr lang="nl-NL" sz="1100" dirty="0">
                <a:effectLst/>
                <a:latin typeface="Arial" panose="020B0604020202020204" pitchFamily="34" charset="0"/>
                <a:cs typeface="Arial" panose="020B0604020202020204" pitchFamily="34" charset="0"/>
              </a:rPr>
              <a:t>vol licht. Heb je (misschien per ongeluk) ‘jouw’ baanverlichting </a:t>
            </a:r>
            <a:r>
              <a:rPr lang="nl-NL" sz="1100" dirty="0" smtClean="0">
                <a:effectLst/>
                <a:latin typeface="Arial" panose="020B0604020202020204" pitchFamily="34" charset="0"/>
                <a:cs typeface="Arial" panose="020B0604020202020204" pitchFamily="34" charset="0"/>
              </a:rPr>
              <a:t>uitgeschakeld, </a:t>
            </a:r>
            <a:r>
              <a:rPr lang="nl-NL" sz="1100" dirty="0">
                <a:effectLst/>
                <a:latin typeface="Arial" panose="020B0604020202020204" pitchFamily="34" charset="0"/>
                <a:cs typeface="Arial" panose="020B0604020202020204" pitchFamily="34" charset="0"/>
              </a:rPr>
              <a:t>dan </a:t>
            </a:r>
            <a:r>
              <a:rPr lang="nl-NL" sz="1100" dirty="0" smtClean="0">
                <a:effectLst/>
                <a:latin typeface="Arial" panose="020B0604020202020204" pitchFamily="34" charset="0"/>
                <a:cs typeface="Arial" panose="020B0604020202020204" pitchFamily="34" charset="0"/>
              </a:rPr>
              <a:t>kun </a:t>
            </a:r>
            <a:r>
              <a:rPr lang="nl-NL" sz="1100" dirty="0">
                <a:effectLst/>
                <a:latin typeface="Arial" panose="020B0604020202020204" pitchFamily="34" charset="0"/>
                <a:cs typeface="Arial" panose="020B0604020202020204" pitchFamily="34" charset="0"/>
              </a:rPr>
              <a:t>je deze direct weer </a:t>
            </a:r>
            <a:r>
              <a:rPr lang="nl-NL" sz="1100" dirty="0" smtClean="0">
                <a:effectLst/>
                <a:latin typeface="Arial" panose="020B0604020202020204" pitchFamily="34" charset="0"/>
                <a:cs typeface="Arial" panose="020B0604020202020204" pitchFamily="34" charset="0"/>
              </a:rPr>
              <a:t>aanzetten zonder </a:t>
            </a:r>
            <a:r>
              <a:rPr lang="nl-NL" sz="1100" dirty="0">
                <a:effectLst/>
                <a:latin typeface="Arial" panose="020B0604020202020204" pitchFamily="34" charset="0"/>
                <a:cs typeface="Arial" panose="020B0604020202020204" pitchFamily="34" charset="0"/>
              </a:rPr>
              <a:t>een kwartier of langer te moeten wachten, zoals dit nu het geval is. </a:t>
            </a:r>
          </a:p>
          <a:p>
            <a:pPr marL="0" lvl="0" indent="0">
              <a:buNone/>
            </a:pPr>
            <a:r>
              <a:rPr lang="nl-NL" sz="1100" dirty="0" err="1">
                <a:effectLst/>
                <a:latin typeface="Arial" panose="020B0604020202020204" pitchFamily="34" charset="0"/>
                <a:cs typeface="Arial" panose="020B0604020202020204" pitchFamily="34" charset="0"/>
              </a:rPr>
              <a:t>LED-verlichting</a:t>
            </a:r>
            <a:r>
              <a:rPr lang="nl-NL" sz="1100" dirty="0">
                <a:effectLst/>
                <a:latin typeface="Arial" panose="020B0604020202020204" pitchFamily="34" charset="0"/>
                <a:cs typeface="Arial" panose="020B0604020202020204" pitchFamily="34" charset="0"/>
              </a:rPr>
              <a:t> is onbeperkt, maar ook heel flexibel </a:t>
            </a:r>
            <a:r>
              <a:rPr lang="nl-NL" sz="1100" dirty="0" err="1">
                <a:effectLst/>
                <a:latin typeface="Arial" panose="020B0604020202020204" pitchFamily="34" charset="0"/>
                <a:cs typeface="Arial" panose="020B0604020202020204" pitchFamily="34" charset="0"/>
              </a:rPr>
              <a:t>dimbaar</a:t>
            </a:r>
            <a:r>
              <a:rPr lang="nl-NL" sz="1100" dirty="0">
                <a:effectLst/>
                <a:latin typeface="Arial" panose="020B0604020202020204" pitchFamily="34" charset="0"/>
                <a:cs typeface="Arial" panose="020B0604020202020204" pitchFamily="34" charset="0"/>
              </a:rPr>
              <a:t> (bijv. per baan) en gebruikt bij het gedimd zijn, naar verhouding minder stroom. Doordat het dimmen met een afstandsbediening (en dus digitaal) </a:t>
            </a:r>
            <a:r>
              <a:rPr lang="nl-NL" sz="1100" dirty="0" smtClean="0">
                <a:effectLst/>
                <a:latin typeface="Arial" panose="020B0604020202020204" pitchFamily="34" charset="0"/>
                <a:cs typeface="Arial" panose="020B0604020202020204" pitchFamily="34" charset="0"/>
              </a:rPr>
              <a:t>plaatsvindt, </a:t>
            </a:r>
            <a:r>
              <a:rPr lang="nl-NL" sz="1100" dirty="0">
                <a:effectLst/>
                <a:latin typeface="Arial" panose="020B0604020202020204" pitchFamily="34" charset="0"/>
                <a:cs typeface="Arial" panose="020B0604020202020204" pitchFamily="34" charset="0"/>
              </a:rPr>
              <a:t>kan er zgn. ‘traploos’ gedimd worden. Zo kan (desgewenst) de trainingsbaan feller verlicht worden dan de andere banen. Dit neemt overigens niet </a:t>
            </a:r>
            <a:r>
              <a:rPr lang="nl-NL" sz="1100" dirty="0" smtClean="0">
                <a:effectLst/>
                <a:latin typeface="Arial" panose="020B0604020202020204" pitchFamily="34" charset="0"/>
                <a:cs typeface="Arial" panose="020B0604020202020204" pitchFamily="34" charset="0"/>
              </a:rPr>
              <a:t>weg </a:t>
            </a:r>
            <a:r>
              <a:rPr lang="nl-NL" sz="1100" dirty="0">
                <a:effectLst/>
                <a:latin typeface="Arial" panose="020B0604020202020204" pitchFamily="34" charset="0"/>
                <a:cs typeface="Arial" panose="020B0604020202020204" pitchFamily="34" charset="0"/>
              </a:rPr>
              <a:t>dat ook de bestaande manier van lichtschakeling (met knoppen voor ‘aan’ en ‘uit’) gewoon gebruikt kunnen blijven worden.   </a:t>
            </a:r>
          </a:p>
          <a:p>
            <a:pPr marL="0" lvl="0" indent="0">
              <a:buNone/>
            </a:pPr>
            <a:r>
              <a:rPr lang="nl-NL" sz="1100" dirty="0">
                <a:effectLst/>
                <a:latin typeface="Arial" panose="020B0604020202020204" pitchFamily="34" charset="0"/>
                <a:cs typeface="Arial" panose="020B0604020202020204" pitchFamily="34" charset="0"/>
              </a:rPr>
              <a:t>De bediening van de baanverlichting kan digitaal gekoppeld worden aan het nieuwe afhangsysteem, </a:t>
            </a:r>
            <a:r>
              <a:rPr lang="nl-NL" sz="1100" dirty="0" smtClean="0">
                <a:effectLst/>
                <a:latin typeface="Arial" panose="020B0604020202020204" pitchFamily="34" charset="0"/>
                <a:cs typeface="Arial" panose="020B0604020202020204" pitchFamily="34" charset="0"/>
              </a:rPr>
              <a:t>dat </a:t>
            </a:r>
            <a:r>
              <a:rPr lang="nl-NL" sz="1100" dirty="0">
                <a:effectLst/>
                <a:latin typeface="Arial" panose="020B0604020202020204" pitchFamily="34" charset="0"/>
                <a:cs typeface="Arial" panose="020B0604020202020204" pitchFamily="34" charset="0"/>
              </a:rPr>
              <a:t>momenteel door de KNLTB ontwikkeld wordt. In de praktijk </a:t>
            </a:r>
            <a:r>
              <a:rPr lang="nl-NL" sz="1100" dirty="0" smtClean="0">
                <a:effectLst/>
                <a:latin typeface="Arial" panose="020B0604020202020204" pitchFamily="34" charset="0"/>
                <a:cs typeface="Arial" panose="020B0604020202020204" pitchFamily="34" charset="0"/>
              </a:rPr>
              <a:t>betekent dit dat </a:t>
            </a:r>
            <a:r>
              <a:rPr lang="nl-NL" sz="1100" dirty="0">
                <a:effectLst/>
                <a:latin typeface="Arial" panose="020B0604020202020204" pitchFamily="34" charset="0"/>
                <a:cs typeface="Arial" panose="020B0604020202020204" pitchFamily="34" charset="0"/>
              </a:rPr>
              <a:t>op het moment dat je een baan (legaal) reserveert met het nieuwe afhangsysteem, de lichten op die baan automatisch ingeschakeld worden.</a:t>
            </a:r>
          </a:p>
          <a:p>
            <a:endParaRPr lang="nl-NL" sz="11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 y="1500965"/>
            <a:ext cx="3495675" cy="261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4953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029872" y="959716"/>
            <a:ext cx="4658735" cy="5077623"/>
          </a:xfrm>
        </p:spPr>
        <p:txBody>
          <a:bodyPr>
            <a:normAutofit/>
          </a:bodyPr>
          <a:lstStyle/>
          <a:p>
            <a:pPr marL="0" lvl="0" indent="0">
              <a:buNone/>
            </a:pPr>
            <a:r>
              <a:rPr lang="nl-NL" sz="1100" dirty="0">
                <a:effectLst/>
                <a:latin typeface="Arial" panose="020B0604020202020204" pitchFamily="34" charset="0"/>
                <a:cs typeface="Arial" panose="020B0604020202020204" pitchFamily="34" charset="0"/>
              </a:rPr>
              <a:t>Doordat het tenniscomplex van Ten </a:t>
            </a:r>
            <a:r>
              <a:rPr lang="nl-NL" sz="1100" dirty="0" err="1">
                <a:effectLst/>
                <a:latin typeface="Arial" panose="020B0604020202020204" pitchFamily="34" charset="0"/>
                <a:cs typeface="Arial" panose="020B0604020202020204" pitchFamily="34" charset="0"/>
              </a:rPr>
              <a:t>Medel</a:t>
            </a:r>
            <a:r>
              <a:rPr lang="nl-NL" sz="1100" dirty="0">
                <a:effectLst/>
                <a:latin typeface="Arial" panose="020B0604020202020204" pitchFamily="34" charset="0"/>
                <a:cs typeface="Arial" panose="020B0604020202020204" pitchFamily="34" charset="0"/>
              </a:rPr>
              <a:t> redelijk geïsoleerd ligt ten opzicht van de </a:t>
            </a:r>
            <a:r>
              <a:rPr lang="nl-NL" sz="1100" dirty="0" smtClean="0">
                <a:effectLst/>
                <a:latin typeface="Arial" panose="020B0604020202020204" pitchFamily="34" charset="0"/>
                <a:cs typeface="Arial" panose="020B0604020202020204" pitchFamily="34" charset="0"/>
              </a:rPr>
              <a:t>bebouwing, </a:t>
            </a:r>
            <a:r>
              <a:rPr lang="nl-NL" sz="1100" dirty="0">
                <a:effectLst/>
                <a:latin typeface="Arial" panose="020B0604020202020204" pitchFamily="34" charset="0"/>
                <a:cs typeface="Arial" panose="020B0604020202020204" pitchFamily="34" charset="0"/>
              </a:rPr>
              <a:t>is dit voor ons niet zo </a:t>
            </a:r>
            <a:r>
              <a:rPr lang="nl-NL" sz="1100" dirty="0" smtClean="0">
                <a:effectLst/>
                <a:latin typeface="Arial" panose="020B0604020202020204" pitchFamily="34" charset="0"/>
                <a:cs typeface="Arial" panose="020B0604020202020204" pitchFamily="34" charset="0"/>
              </a:rPr>
              <a:t>interessant. Maar </a:t>
            </a:r>
            <a:r>
              <a:rPr lang="nl-NL" sz="1100" dirty="0" err="1">
                <a:effectLst/>
                <a:latin typeface="Arial" panose="020B0604020202020204" pitchFamily="34" charset="0"/>
                <a:cs typeface="Arial" panose="020B0604020202020204" pitchFamily="34" charset="0"/>
              </a:rPr>
              <a:t>LED-verlichting</a:t>
            </a:r>
            <a:r>
              <a:rPr lang="nl-NL" sz="1100" dirty="0">
                <a:effectLst/>
                <a:latin typeface="Arial" panose="020B0604020202020204" pitchFamily="34" charset="0"/>
                <a:cs typeface="Arial" panose="020B0604020202020204" pitchFamily="34" charset="0"/>
              </a:rPr>
              <a:t> veroorzaakt ook minder zgn. ‘strooilicht’. Oftewel minder licht buiten de banen en naar de omgeving toe.</a:t>
            </a:r>
          </a:p>
          <a:p>
            <a:pPr marL="0" lvl="0" indent="0">
              <a:buNone/>
            </a:pPr>
            <a:r>
              <a:rPr lang="nl-NL" sz="1100" dirty="0">
                <a:effectLst/>
                <a:latin typeface="Arial" panose="020B0604020202020204" pitchFamily="34" charset="0"/>
                <a:cs typeface="Arial" panose="020B0604020202020204" pitchFamily="34" charset="0"/>
              </a:rPr>
              <a:t>Tot slot nog een paar ‘technische’, maar daardoor niet minder relevante voordelen, </a:t>
            </a:r>
            <a:r>
              <a:rPr lang="nl-NL" sz="1100" dirty="0" smtClean="0">
                <a:effectLst/>
                <a:latin typeface="Arial" panose="020B0604020202020204" pitchFamily="34" charset="0"/>
                <a:cs typeface="Arial" panose="020B0604020202020204" pitchFamily="34" charset="0"/>
              </a:rPr>
              <a:t>namelijk: </a:t>
            </a:r>
            <a:endParaRPr lang="nl-NL" sz="1100" dirty="0">
              <a:effectLst/>
              <a:latin typeface="Arial" panose="020B0604020202020204" pitchFamily="34" charset="0"/>
              <a:cs typeface="Arial" panose="020B0604020202020204" pitchFamily="34" charset="0"/>
            </a:endParaRPr>
          </a:p>
          <a:p>
            <a:pPr marL="0" indent="0">
              <a:buNone/>
            </a:pPr>
            <a:r>
              <a:rPr lang="nl-NL" sz="1100" dirty="0">
                <a:effectLst/>
                <a:latin typeface="Arial" panose="020B0604020202020204" pitchFamily="34" charset="0"/>
                <a:cs typeface="Arial" panose="020B0604020202020204" pitchFamily="34" charset="0"/>
              </a:rPr>
              <a:t>–LED geeft bij inschakeling geen piekbelasting in het elektriciteitsnet, waardoor we een lichtere (en daarmee goedkopere) lichtnetaansluiting kunnen krijgen.</a:t>
            </a:r>
          </a:p>
          <a:p>
            <a:pPr marL="0" indent="0">
              <a:buNone/>
            </a:pPr>
            <a:r>
              <a:rPr lang="nl-NL" sz="1100" dirty="0">
                <a:effectLst/>
                <a:latin typeface="Arial" panose="020B0604020202020204" pitchFamily="34" charset="0"/>
                <a:cs typeface="Arial" panose="020B0604020202020204" pitchFamily="34" charset="0"/>
              </a:rPr>
              <a:t>-De levensduur van een </a:t>
            </a:r>
            <a:r>
              <a:rPr lang="nl-NL" sz="1100" dirty="0" err="1">
                <a:effectLst/>
                <a:latin typeface="Arial" panose="020B0604020202020204" pitchFamily="34" charset="0"/>
                <a:cs typeface="Arial" panose="020B0604020202020204" pitchFamily="34" charset="0"/>
              </a:rPr>
              <a:t>LED-lamp</a:t>
            </a:r>
            <a:r>
              <a:rPr lang="nl-NL" sz="1100" dirty="0">
                <a:effectLst/>
                <a:latin typeface="Arial" panose="020B0604020202020204" pitchFamily="34" charset="0"/>
                <a:cs typeface="Arial" panose="020B0604020202020204" pitchFamily="34" charset="0"/>
              </a:rPr>
              <a:t> is veel langer dan van een traditionele schijnwerper. Een </a:t>
            </a:r>
            <a:r>
              <a:rPr lang="nl-NL" sz="1100" dirty="0" err="1">
                <a:effectLst/>
                <a:latin typeface="Arial" panose="020B0604020202020204" pitchFamily="34" charset="0"/>
                <a:cs typeface="Arial" panose="020B0604020202020204" pitchFamily="34" charset="0"/>
              </a:rPr>
              <a:t>LED-lamp</a:t>
            </a:r>
            <a:r>
              <a:rPr lang="nl-NL" sz="1100" dirty="0">
                <a:effectLst/>
                <a:latin typeface="Arial" panose="020B0604020202020204" pitchFamily="34" charset="0"/>
                <a:cs typeface="Arial" panose="020B0604020202020204" pitchFamily="34" charset="0"/>
              </a:rPr>
              <a:t> gaat pas na </a:t>
            </a:r>
            <a:r>
              <a:rPr lang="nl-NL" sz="1100" dirty="0" smtClean="0">
                <a:effectLst/>
                <a:latin typeface="Arial" panose="020B0604020202020204" pitchFamily="34" charset="0"/>
                <a:cs typeface="Arial" panose="020B0604020202020204" pitchFamily="34" charset="0"/>
              </a:rPr>
              <a:t>30.000 </a:t>
            </a:r>
            <a:r>
              <a:rPr lang="nl-NL" sz="1100" dirty="0">
                <a:effectLst/>
                <a:latin typeface="Arial" panose="020B0604020202020204" pitchFamily="34" charset="0"/>
                <a:cs typeface="Arial" panose="020B0604020202020204" pitchFamily="34" charset="0"/>
              </a:rPr>
              <a:t>á 40.000 branduren </a:t>
            </a:r>
            <a:r>
              <a:rPr lang="nl-NL" sz="1100" dirty="0" smtClean="0">
                <a:effectLst/>
                <a:latin typeface="Arial" panose="020B0604020202020204" pitchFamily="34" charset="0"/>
                <a:cs typeface="Arial" panose="020B0604020202020204" pitchFamily="34" charset="0"/>
              </a:rPr>
              <a:t>stuk; </a:t>
            </a:r>
            <a:r>
              <a:rPr lang="nl-NL" sz="1100" dirty="0">
                <a:effectLst/>
                <a:latin typeface="Arial" panose="020B0604020202020204" pitchFamily="34" charset="0"/>
                <a:cs typeface="Arial" panose="020B0604020202020204" pitchFamily="34" charset="0"/>
              </a:rPr>
              <a:t>een traditionele al na ca. 7.000 branduren. Daarom zijn de onderhoudskosten ook lager.</a:t>
            </a:r>
          </a:p>
          <a:p>
            <a:pPr marL="0" indent="0">
              <a:buNone/>
            </a:pPr>
            <a:r>
              <a:rPr lang="nl-NL" sz="1100" dirty="0">
                <a:effectLst/>
                <a:latin typeface="Arial" panose="020B0604020202020204" pitchFamily="34" charset="0"/>
                <a:cs typeface="Arial" panose="020B0604020202020204" pitchFamily="34" charset="0"/>
              </a:rPr>
              <a:t>-(De 2</a:t>
            </a:r>
            <a:r>
              <a:rPr lang="nl-NL" sz="1100" baseline="30000" dirty="0">
                <a:effectLst/>
                <a:latin typeface="Arial" panose="020B0604020202020204" pitchFamily="34" charset="0"/>
                <a:cs typeface="Arial" panose="020B0604020202020204" pitchFamily="34" charset="0"/>
              </a:rPr>
              <a:t>e</a:t>
            </a:r>
            <a:r>
              <a:rPr lang="nl-NL" sz="1100" dirty="0">
                <a:effectLst/>
                <a:latin typeface="Arial" panose="020B0604020202020204" pitchFamily="34" charset="0"/>
                <a:cs typeface="Arial" panose="020B0604020202020204" pitchFamily="34" charset="0"/>
              </a:rPr>
              <a:t> generatie) LED-armaturen zijn lichter van gewicht en vangen veel minder wind dan de traditionele armaturen. Dit is o.a. ook de reden, dat we de bestaande masten kunnen blijven gebruiken, ook al zijn deze al bijna 30 jaar oud.</a:t>
            </a:r>
          </a:p>
          <a:p>
            <a:pPr marL="0" indent="0">
              <a:buNone/>
            </a:pPr>
            <a:r>
              <a:rPr lang="nl-NL" sz="1100" dirty="0">
                <a:effectLst/>
                <a:latin typeface="Arial" panose="020B0604020202020204" pitchFamily="34" charset="0"/>
                <a:cs typeface="Arial" panose="020B0604020202020204" pitchFamily="34" charset="0"/>
              </a:rPr>
              <a:t>-Bij gelijke lichtsterkte is de CO2-uitstoot van </a:t>
            </a:r>
            <a:r>
              <a:rPr lang="nl-NL" sz="1100" dirty="0" err="1">
                <a:effectLst/>
                <a:latin typeface="Arial" panose="020B0604020202020204" pitchFamily="34" charset="0"/>
                <a:cs typeface="Arial" panose="020B0604020202020204" pitchFamily="34" charset="0"/>
              </a:rPr>
              <a:t>LED-verlichting</a:t>
            </a:r>
            <a:r>
              <a:rPr lang="nl-NL" sz="1100" dirty="0">
                <a:effectLst/>
                <a:latin typeface="Arial" panose="020B0604020202020204" pitchFamily="34" charset="0"/>
                <a:cs typeface="Arial" panose="020B0604020202020204" pitchFamily="34" charset="0"/>
              </a:rPr>
              <a:t> aanzienlijk minder dan bij gloeilampverlichting, door het lagere energiegebruik.</a:t>
            </a:r>
          </a:p>
          <a:p>
            <a:pPr marL="0" indent="0">
              <a:buNone/>
            </a:pPr>
            <a:r>
              <a:rPr lang="nl-NL" sz="1100" dirty="0">
                <a:effectLst/>
                <a:latin typeface="Arial" panose="020B0604020202020204" pitchFamily="34" charset="0"/>
                <a:cs typeface="Arial" panose="020B0604020202020204" pitchFamily="34" charset="0"/>
              </a:rPr>
              <a:t>-In tegenstelling tot traditionele lichtbronnen en -armaturen zijn LED-lichtbronnen en armaturen voor 99,9% recyclebaar. Kortom: LED is veel milieuvriendelijker.</a:t>
            </a:r>
          </a:p>
          <a:p>
            <a:endParaRPr lang="nl-NL" sz="1100"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5437" y="2915522"/>
            <a:ext cx="3532661" cy="264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6972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051905" y="959716"/>
            <a:ext cx="4658735" cy="5077623"/>
          </a:xfrm>
        </p:spPr>
        <p:txBody>
          <a:bodyPr>
            <a:normAutofit fontScale="25000" lnSpcReduction="20000"/>
          </a:bodyPr>
          <a:lstStyle/>
          <a:p>
            <a:pPr marL="0" indent="0">
              <a:buNone/>
            </a:pPr>
            <a:r>
              <a:rPr lang="nl-NL" sz="4400" b="1" dirty="0">
                <a:effectLst/>
                <a:latin typeface="Arial" panose="020B0604020202020204" pitchFamily="34" charset="0"/>
                <a:cs typeface="Arial" panose="020B0604020202020204" pitchFamily="34" charset="0"/>
              </a:rPr>
              <a:t>Doen de andere 3 </a:t>
            </a:r>
            <a:r>
              <a:rPr lang="nl-NL" sz="4400" b="1" dirty="0" err="1">
                <a:effectLst/>
                <a:latin typeface="Arial" panose="020B0604020202020204" pitchFamily="34" charset="0"/>
                <a:cs typeface="Arial" panose="020B0604020202020204" pitchFamily="34" charset="0"/>
              </a:rPr>
              <a:t>Tielse</a:t>
            </a:r>
            <a:r>
              <a:rPr lang="nl-NL" sz="4400" b="1" dirty="0">
                <a:effectLst/>
                <a:latin typeface="Arial" panose="020B0604020202020204" pitchFamily="34" charset="0"/>
                <a:cs typeface="Arial" panose="020B0604020202020204" pitchFamily="34" charset="0"/>
              </a:rPr>
              <a:t> tennisverenigingen ook mee?</a:t>
            </a:r>
            <a:endParaRPr lang="nl-NL" sz="4400" dirty="0">
              <a:effectLst/>
              <a:latin typeface="Arial" panose="020B0604020202020204" pitchFamily="34" charset="0"/>
              <a:cs typeface="Arial" panose="020B0604020202020204" pitchFamily="34" charset="0"/>
            </a:endParaRPr>
          </a:p>
          <a:p>
            <a:pPr marL="0" indent="0">
              <a:buNone/>
            </a:pPr>
            <a:r>
              <a:rPr lang="nl-NL" sz="4400" dirty="0">
                <a:effectLst/>
                <a:latin typeface="Arial" panose="020B0604020202020204" pitchFamily="34" charset="0"/>
                <a:cs typeface="Arial" panose="020B0604020202020204" pitchFamily="34" charset="0"/>
              </a:rPr>
              <a:t> </a:t>
            </a:r>
          </a:p>
          <a:p>
            <a:pPr marL="0" indent="0">
              <a:buNone/>
            </a:pPr>
            <a:r>
              <a:rPr lang="nl-NL" sz="4400" dirty="0">
                <a:effectLst/>
                <a:latin typeface="Arial" panose="020B0604020202020204" pitchFamily="34" charset="0"/>
                <a:cs typeface="Arial" panose="020B0604020202020204" pitchFamily="34" charset="0"/>
              </a:rPr>
              <a:t>-Dit hadden we wel graag gewild en er was ook een ‘principe-bereidheid’ bij de 3 voorzitters van deze verenigingen, toen onze voorzitter dit tijdens het zgn. ‘voorzittersoverleg’ bij hen aankaartte. </a:t>
            </a:r>
          </a:p>
          <a:p>
            <a:pPr marL="0" indent="0">
              <a:buNone/>
            </a:pPr>
            <a:r>
              <a:rPr lang="nl-NL" sz="4400" dirty="0">
                <a:effectLst/>
                <a:latin typeface="Arial" panose="020B0604020202020204" pitchFamily="34" charset="0"/>
                <a:cs typeface="Arial" panose="020B0604020202020204" pitchFamily="34" charset="0"/>
              </a:rPr>
              <a:t>-De adviescommissie heeft om die </a:t>
            </a:r>
            <a:r>
              <a:rPr lang="nl-NL" sz="4400" dirty="0" smtClean="0">
                <a:effectLst/>
                <a:latin typeface="Arial" panose="020B0604020202020204" pitchFamily="34" charset="0"/>
                <a:cs typeface="Arial" panose="020B0604020202020204" pitchFamily="34" charset="0"/>
              </a:rPr>
              <a:t>reden </a:t>
            </a:r>
            <a:r>
              <a:rPr lang="nl-NL" sz="4400" dirty="0">
                <a:effectLst/>
                <a:latin typeface="Arial" panose="020B0604020202020204" pitchFamily="34" charset="0"/>
                <a:cs typeface="Arial" panose="020B0604020202020204" pitchFamily="34" charset="0"/>
              </a:rPr>
              <a:t>tijdens de voorbereidingsperiode diverse keren geprobeerd om in contact te komen met vertegenwoordigers van onze collega-verenigingen. Maar dit is niet gelukt; keer op keer liet men het afweten als we probeerden een afspraak te maken.</a:t>
            </a:r>
          </a:p>
          <a:p>
            <a:pPr marL="0" indent="0">
              <a:buNone/>
            </a:pPr>
            <a:r>
              <a:rPr lang="nl-NL" sz="4400" dirty="0">
                <a:effectLst/>
                <a:latin typeface="Arial" panose="020B0604020202020204" pitchFamily="34" charset="0"/>
                <a:cs typeface="Arial" panose="020B0604020202020204" pitchFamily="34" charset="0"/>
              </a:rPr>
              <a:t>-Naar later bleek, waren de andere tennisverenigingen nog niet zover; het was nog geen item in hun besturen. </a:t>
            </a:r>
          </a:p>
          <a:p>
            <a:pPr marL="0" indent="0">
              <a:buNone/>
            </a:pPr>
            <a:r>
              <a:rPr lang="nl-NL" sz="4400" dirty="0">
                <a:effectLst/>
                <a:latin typeface="Arial" panose="020B0604020202020204" pitchFamily="34" charset="0"/>
                <a:cs typeface="Arial" panose="020B0604020202020204" pitchFamily="34" charset="0"/>
              </a:rPr>
              <a:t>-De gemeente Tiel heeft wel plannen om hun stimuleringsregeling te gaan promoten onder alle </a:t>
            </a:r>
            <a:r>
              <a:rPr lang="nl-NL" sz="4400" dirty="0" err="1">
                <a:effectLst/>
                <a:latin typeface="Arial" panose="020B0604020202020204" pitchFamily="34" charset="0"/>
                <a:cs typeface="Arial" panose="020B0604020202020204" pitchFamily="34" charset="0"/>
              </a:rPr>
              <a:t>Tielse</a:t>
            </a:r>
            <a:r>
              <a:rPr lang="nl-NL" sz="4400" dirty="0">
                <a:effectLst/>
                <a:latin typeface="Arial" panose="020B0604020202020204" pitchFamily="34" charset="0"/>
                <a:cs typeface="Arial" panose="020B0604020202020204" pitchFamily="34" charset="0"/>
              </a:rPr>
              <a:t> </a:t>
            </a:r>
            <a:r>
              <a:rPr lang="nl-NL" sz="4400" dirty="0" smtClean="0">
                <a:effectLst/>
                <a:latin typeface="Arial" panose="020B0604020202020204" pitchFamily="34" charset="0"/>
                <a:cs typeface="Arial" panose="020B0604020202020204" pitchFamily="34" charset="0"/>
              </a:rPr>
              <a:t>sportverenigingen. Wellicht is </a:t>
            </a:r>
            <a:r>
              <a:rPr lang="nl-NL" sz="4400" dirty="0">
                <a:effectLst/>
                <a:latin typeface="Arial" panose="020B0604020202020204" pitchFamily="34" charset="0"/>
                <a:cs typeface="Arial" panose="020B0604020202020204" pitchFamily="34" charset="0"/>
              </a:rPr>
              <a:t>dit een reden voor de andere tennisverenigingen om ook aan te sluiten.</a:t>
            </a:r>
          </a:p>
          <a:p>
            <a:pPr marL="0" indent="0">
              <a:buNone/>
            </a:pPr>
            <a:r>
              <a:rPr lang="nl-NL" sz="4400" dirty="0">
                <a:effectLst/>
                <a:latin typeface="Arial" panose="020B0604020202020204" pitchFamily="34" charset="0"/>
                <a:cs typeface="Arial" panose="020B0604020202020204" pitchFamily="34" charset="0"/>
              </a:rPr>
              <a:t> </a:t>
            </a:r>
          </a:p>
          <a:p>
            <a:pPr marL="0" indent="0">
              <a:buNone/>
            </a:pPr>
            <a:r>
              <a:rPr lang="nl-NL" sz="4400" b="1" dirty="0">
                <a:effectLst/>
                <a:latin typeface="Arial" panose="020B0604020202020204" pitchFamily="34" charset="0"/>
                <a:cs typeface="Arial" panose="020B0604020202020204" pitchFamily="34" charset="0"/>
              </a:rPr>
              <a:t>Tot slot</a:t>
            </a:r>
            <a:endParaRPr lang="nl-NL" sz="4400" dirty="0">
              <a:effectLst/>
              <a:latin typeface="Arial" panose="020B0604020202020204" pitchFamily="34" charset="0"/>
              <a:cs typeface="Arial" panose="020B0604020202020204" pitchFamily="34" charset="0"/>
            </a:endParaRPr>
          </a:p>
          <a:p>
            <a:pPr marL="0" indent="0">
              <a:buNone/>
            </a:pPr>
            <a:r>
              <a:rPr lang="nl-NL" sz="4400" dirty="0">
                <a:effectLst/>
                <a:latin typeface="Arial" panose="020B0604020202020204" pitchFamily="34" charset="0"/>
                <a:cs typeface="Arial" panose="020B0604020202020204" pitchFamily="34" charset="0"/>
              </a:rPr>
              <a:t> </a:t>
            </a:r>
          </a:p>
          <a:p>
            <a:pPr marL="0" indent="0">
              <a:buNone/>
            </a:pPr>
            <a:r>
              <a:rPr lang="nl-NL" sz="4400" dirty="0">
                <a:effectLst/>
                <a:latin typeface="Arial" panose="020B0604020202020204" pitchFamily="34" charset="0"/>
                <a:cs typeface="Arial" panose="020B0604020202020204" pitchFamily="34" charset="0"/>
              </a:rPr>
              <a:t>-We hopen dat dit themanummer aan de behoefte heeft </a:t>
            </a:r>
            <a:r>
              <a:rPr lang="nl-NL" sz="4400" dirty="0" smtClean="0">
                <a:effectLst/>
                <a:latin typeface="Arial" panose="020B0604020202020204" pitchFamily="34" charset="0"/>
                <a:cs typeface="Arial" panose="020B0604020202020204" pitchFamily="34" charset="0"/>
              </a:rPr>
              <a:t>voldaan </a:t>
            </a:r>
            <a:r>
              <a:rPr lang="nl-NL" sz="4400" dirty="0">
                <a:effectLst/>
                <a:latin typeface="Arial" panose="020B0604020202020204" pitchFamily="34" charset="0"/>
                <a:cs typeface="Arial" panose="020B0604020202020204" pitchFamily="34" charset="0"/>
              </a:rPr>
              <a:t>om jullie van het laatste nieuws </a:t>
            </a:r>
            <a:r>
              <a:rPr lang="nl-NL" sz="4400" dirty="0" smtClean="0">
                <a:effectLst/>
                <a:latin typeface="Arial" panose="020B0604020202020204" pitchFamily="34" charset="0"/>
                <a:cs typeface="Arial" panose="020B0604020202020204" pitchFamily="34" charset="0"/>
              </a:rPr>
              <a:t>over </a:t>
            </a:r>
            <a:r>
              <a:rPr lang="nl-NL" sz="4400" dirty="0">
                <a:effectLst/>
                <a:latin typeface="Arial" panose="020B0604020202020204" pitchFamily="34" charset="0"/>
                <a:cs typeface="Arial" panose="020B0604020202020204" pitchFamily="34" charset="0"/>
              </a:rPr>
              <a:t>de diverse energiebesparende activiteiten die we bij de club gaan </a:t>
            </a:r>
            <a:r>
              <a:rPr lang="nl-NL" sz="4400" dirty="0" smtClean="0">
                <a:effectLst/>
                <a:latin typeface="Arial" panose="020B0604020202020204" pitchFamily="34" charset="0"/>
                <a:cs typeface="Arial" panose="020B0604020202020204" pitchFamily="34" charset="0"/>
              </a:rPr>
              <a:t>uitvoeren, op de hoogte te stellen.</a:t>
            </a:r>
            <a:endParaRPr lang="nl-NL" sz="4400" dirty="0">
              <a:effectLst/>
              <a:latin typeface="Arial" panose="020B0604020202020204" pitchFamily="34" charset="0"/>
              <a:cs typeface="Arial" panose="020B0604020202020204" pitchFamily="34" charset="0"/>
            </a:endParaRPr>
          </a:p>
          <a:p>
            <a:pPr marL="0" indent="0">
              <a:buNone/>
            </a:pPr>
            <a:r>
              <a:rPr lang="nl-NL" sz="4400" dirty="0">
                <a:effectLst/>
                <a:latin typeface="Arial" panose="020B0604020202020204" pitchFamily="34" charset="0"/>
                <a:cs typeface="Arial" panose="020B0604020202020204" pitchFamily="34" charset="0"/>
              </a:rPr>
              <a:t>-Voor het verdere nieuws over dit onderwerp verwijzen we graag naar de reguliere clubbladen, die nog gaan volgen. In de rubrieken </a:t>
            </a:r>
            <a:r>
              <a:rPr lang="nl-NL" sz="4400" i="1" dirty="0">
                <a:effectLst/>
                <a:latin typeface="Arial" panose="020B0604020202020204" pitchFamily="34" charset="0"/>
                <a:cs typeface="Arial" panose="020B0604020202020204" pitchFamily="34" charset="0"/>
              </a:rPr>
              <a:t>‘Van de bestuurstafel’</a:t>
            </a:r>
            <a:r>
              <a:rPr lang="nl-NL" sz="4400" dirty="0">
                <a:effectLst/>
                <a:latin typeface="Arial" panose="020B0604020202020204" pitchFamily="34" charset="0"/>
                <a:cs typeface="Arial" panose="020B0604020202020204" pitchFamily="34" charset="0"/>
              </a:rPr>
              <a:t> en</a:t>
            </a:r>
            <a:r>
              <a:rPr lang="nl-NL" sz="4400" i="1" dirty="0">
                <a:effectLst/>
                <a:latin typeface="Arial" panose="020B0604020202020204" pitchFamily="34" charset="0"/>
                <a:cs typeface="Arial" panose="020B0604020202020204" pitchFamily="34" charset="0"/>
              </a:rPr>
              <a:t> ‘Mag het wat minder (energie) zijn’ </a:t>
            </a:r>
            <a:r>
              <a:rPr lang="nl-NL" sz="4400" dirty="0">
                <a:effectLst/>
                <a:latin typeface="Arial" panose="020B0604020202020204" pitchFamily="34" charset="0"/>
                <a:cs typeface="Arial" panose="020B0604020202020204" pitchFamily="34" charset="0"/>
              </a:rPr>
              <a:t>zullen jullie dit kunnen lezen.</a:t>
            </a:r>
          </a:p>
          <a:p>
            <a:pPr marL="0" indent="0">
              <a:buNone/>
            </a:pPr>
            <a:r>
              <a:rPr lang="nl-NL" sz="4400" dirty="0">
                <a:effectLst/>
                <a:latin typeface="Arial" panose="020B0604020202020204" pitchFamily="34" charset="0"/>
                <a:cs typeface="Arial" panose="020B0604020202020204" pitchFamily="34" charset="0"/>
              </a:rPr>
              <a:t>-Hiermee hopen we te bereiken dat de leden van Ten </a:t>
            </a:r>
            <a:r>
              <a:rPr lang="nl-NL" sz="4400" dirty="0" err="1">
                <a:effectLst/>
                <a:latin typeface="Arial" panose="020B0604020202020204" pitchFamily="34" charset="0"/>
                <a:cs typeface="Arial" panose="020B0604020202020204" pitchFamily="34" charset="0"/>
              </a:rPr>
              <a:t>Medel</a:t>
            </a:r>
            <a:r>
              <a:rPr lang="nl-NL" sz="4400" dirty="0">
                <a:effectLst/>
                <a:latin typeface="Arial" panose="020B0604020202020204" pitchFamily="34" charset="0"/>
                <a:cs typeface="Arial" panose="020B0604020202020204" pitchFamily="34" charset="0"/>
              </a:rPr>
              <a:t> niet alleen als eerste, maar ook ‘direct’ geïnformeerd worden en dat ‘derden’ daar pas iets later kennis van kunnen nemen. </a:t>
            </a:r>
          </a:p>
          <a:p>
            <a:pPr marL="0" indent="0">
              <a:buNone/>
            </a:pPr>
            <a:r>
              <a:rPr lang="nl-NL" sz="4400" dirty="0">
                <a:effectLst/>
                <a:latin typeface="Arial" panose="020B0604020202020204" pitchFamily="34" charset="0"/>
                <a:cs typeface="Arial" panose="020B0604020202020204" pitchFamily="34" charset="0"/>
              </a:rPr>
              <a:t>-Omdat we als Ten </a:t>
            </a:r>
            <a:r>
              <a:rPr lang="nl-NL" sz="4400" dirty="0" err="1">
                <a:effectLst/>
                <a:latin typeface="Arial" panose="020B0604020202020204" pitchFamily="34" charset="0"/>
                <a:cs typeface="Arial" panose="020B0604020202020204" pitchFamily="34" charset="0"/>
              </a:rPr>
              <a:t>Medel</a:t>
            </a:r>
            <a:r>
              <a:rPr lang="nl-NL" sz="4400" dirty="0">
                <a:effectLst/>
                <a:latin typeface="Arial" panose="020B0604020202020204" pitchFamily="34" charset="0"/>
                <a:cs typeface="Arial" panose="020B0604020202020204" pitchFamily="34" charset="0"/>
              </a:rPr>
              <a:t> hiermee behoorlijk aan de weg timmeren, heeft het bestuur besloten om zoveel mogelijk publiciteit te geven aan onze plannen. We zullen daarom de plaatselijke en de regionale pers actief gaan benaderen, om hen van onze plannen op de hoogte te stellen. </a:t>
            </a:r>
          </a:p>
          <a:p>
            <a:pPr marL="0" indent="0">
              <a:buNone/>
            </a:pPr>
            <a:r>
              <a:rPr lang="nl-NL" sz="4400" dirty="0">
                <a:effectLst/>
                <a:latin typeface="Arial" panose="020B0604020202020204" pitchFamily="34" charset="0"/>
                <a:cs typeface="Arial" panose="020B0604020202020204" pitchFamily="34" charset="0"/>
              </a:rPr>
              <a:t>-Wie </a:t>
            </a:r>
            <a:r>
              <a:rPr lang="nl-NL" sz="4400" dirty="0" smtClean="0">
                <a:effectLst/>
                <a:latin typeface="Arial" panose="020B0604020202020204" pitchFamily="34" charset="0"/>
                <a:cs typeface="Arial" panose="020B0604020202020204" pitchFamily="34" charset="0"/>
              </a:rPr>
              <a:t>weet komen </a:t>
            </a:r>
            <a:r>
              <a:rPr lang="nl-NL" sz="4400" dirty="0">
                <a:effectLst/>
                <a:latin typeface="Arial" panose="020B0604020202020204" pitchFamily="34" charset="0"/>
                <a:cs typeface="Arial" panose="020B0604020202020204" pitchFamily="34" charset="0"/>
              </a:rPr>
              <a:t>jullie Ten </a:t>
            </a:r>
            <a:r>
              <a:rPr lang="nl-NL" sz="4400" dirty="0" err="1">
                <a:effectLst/>
                <a:latin typeface="Arial" panose="020B0604020202020204" pitchFamily="34" charset="0"/>
                <a:cs typeface="Arial" panose="020B0604020202020204" pitchFamily="34" charset="0"/>
              </a:rPr>
              <a:t>Medel</a:t>
            </a:r>
            <a:r>
              <a:rPr lang="nl-NL" sz="4400" dirty="0">
                <a:effectLst/>
                <a:latin typeface="Arial" panose="020B0604020202020204" pitchFamily="34" charset="0"/>
                <a:cs typeface="Arial" panose="020B0604020202020204" pitchFamily="34" charset="0"/>
              </a:rPr>
              <a:t> binnenkort ook nog tegen ‘in de pers’….. </a:t>
            </a:r>
          </a:p>
          <a:p>
            <a:endParaRPr lang="nl-NL" dirty="0"/>
          </a:p>
        </p:txBody>
      </p:sp>
    </p:spTree>
    <p:extLst>
      <p:ext uri="{BB962C8B-B14F-4D97-AF65-F5344CB8AC3E}">
        <p14:creationId xmlns:p14="http://schemas.microsoft.com/office/powerpoint/2010/main" val="26732059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4"/>
          <p:cNvSpPr>
            <a:spLocks noGrp="1"/>
          </p:cNvSpPr>
          <p:nvPr>
            <p:ph idx="1"/>
          </p:nvPr>
        </p:nvSpPr>
        <p:spPr>
          <a:xfrm>
            <a:off x="3941737" y="959716"/>
            <a:ext cx="4658735" cy="5077623"/>
          </a:xfrm>
        </p:spPr>
        <p:txBody>
          <a:bodyPr>
            <a:normAutofit/>
          </a:bodyPr>
          <a:lstStyle/>
          <a:p>
            <a:pPr marL="0" indent="0">
              <a:buNone/>
            </a:pPr>
            <a:r>
              <a:rPr lang="nl-NL" sz="1100" b="1" dirty="0">
                <a:effectLst/>
                <a:latin typeface="Arial" panose="020B0604020202020204" pitchFamily="34" charset="0"/>
                <a:cs typeface="Arial" panose="020B0604020202020204" pitchFamily="34" charset="0"/>
              </a:rPr>
              <a:t>Waarom een themanummer van het clubblad?</a:t>
            </a:r>
            <a:endParaRPr lang="nl-NL" sz="1100" dirty="0">
              <a:effectLst/>
              <a:latin typeface="Arial" panose="020B0604020202020204" pitchFamily="34" charset="0"/>
              <a:cs typeface="Arial" panose="020B0604020202020204" pitchFamily="34" charset="0"/>
            </a:endParaRPr>
          </a:p>
          <a:p>
            <a:pPr marL="0" indent="0">
              <a:buNone/>
            </a:pPr>
            <a:r>
              <a:rPr lang="nl-NL" sz="1100" i="1" dirty="0">
                <a:effectLst/>
                <a:latin typeface="Arial" panose="020B0604020202020204" pitchFamily="34" charset="0"/>
                <a:cs typeface="Arial" panose="020B0604020202020204" pitchFamily="34" charset="0"/>
              </a:rPr>
              <a:t> </a:t>
            </a:r>
            <a:endParaRPr lang="nl-NL" sz="1100" dirty="0">
              <a:effectLst/>
              <a:latin typeface="Arial" panose="020B0604020202020204" pitchFamily="34" charset="0"/>
              <a:cs typeface="Arial" panose="020B0604020202020204" pitchFamily="34" charset="0"/>
            </a:endParaRPr>
          </a:p>
          <a:p>
            <a:pPr marL="0" indent="0">
              <a:buNone/>
            </a:pPr>
            <a:r>
              <a:rPr lang="nl-NL" sz="1100" dirty="0">
                <a:effectLst/>
                <a:latin typeface="Arial" panose="020B0604020202020204" pitchFamily="34" charset="0"/>
                <a:cs typeface="Arial" panose="020B0604020202020204" pitchFamily="34" charset="0"/>
              </a:rPr>
              <a:t>-In de voorjaarseditie 2017 van ons clubblad hebben jullie kunnen </a:t>
            </a:r>
            <a:r>
              <a:rPr lang="nl-NL" sz="1100" dirty="0" smtClean="0">
                <a:effectLst/>
                <a:latin typeface="Arial" panose="020B0604020202020204" pitchFamily="34" charset="0"/>
                <a:cs typeface="Arial" panose="020B0604020202020204" pitchFamily="34" charset="0"/>
              </a:rPr>
              <a:t>lezen </a:t>
            </a:r>
            <a:r>
              <a:rPr lang="nl-NL" sz="1100" dirty="0">
                <a:effectLst/>
                <a:latin typeface="Arial" panose="020B0604020202020204" pitchFamily="34" charset="0"/>
                <a:cs typeface="Arial" panose="020B0604020202020204" pitchFamily="34" charset="0"/>
              </a:rPr>
              <a:t>dat het bestuur het op prijs zou </a:t>
            </a:r>
            <a:r>
              <a:rPr lang="nl-NL" sz="1100" dirty="0" smtClean="0">
                <a:effectLst/>
                <a:latin typeface="Arial" panose="020B0604020202020204" pitchFamily="34" charset="0"/>
                <a:cs typeface="Arial" panose="020B0604020202020204" pitchFamily="34" charset="0"/>
              </a:rPr>
              <a:t>stellen </a:t>
            </a:r>
            <a:r>
              <a:rPr lang="nl-NL" sz="1100" dirty="0">
                <a:effectLst/>
                <a:latin typeface="Arial" panose="020B0604020202020204" pitchFamily="34" charset="0"/>
                <a:cs typeface="Arial" panose="020B0604020202020204" pitchFamily="34" charset="0"/>
              </a:rPr>
              <a:t>als er zo nu en dan eens een ‘special’ van ons clubblad zou verschijnen. Daarin kan dan wat dieper ingegaan worden op een </a:t>
            </a:r>
            <a:r>
              <a:rPr lang="nl-NL" sz="1100" dirty="0" smtClean="0">
                <a:effectLst/>
                <a:latin typeface="Arial" panose="020B0604020202020204" pitchFamily="34" charset="0"/>
                <a:cs typeface="Arial" panose="020B0604020202020204" pitchFamily="34" charset="0"/>
              </a:rPr>
              <a:t>onderwerp </a:t>
            </a:r>
            <a:r>
              <a:rPr lang="nl-NL" sz="1100" dirty="0">
                <a:effectLst/>
                <a:latin typeface="Arial" panose="020B0604020202020204" pitchFamily="34" charset="0"/>
                <a:cs typeface="Arial" panose="020B0604020202020204" pitchFamily="34" charset="0"/>
              </a:rPr>
              <a:t>waar een grote groep tennissende leden mee te maken krijgt.</a:t>
            </a:r>
          </a:p>
          <a:p>
            <a:pPr marL="0" indent="0">
              <a:buNone/>
            </a:pPr>
            <a:r>
              <a:rPr lang="nl-NL" sz="1100" dirty="0">
                <a:effectLst/>
                <a:latin typeface="Arial" panose="020B0604020202020204" pitchFamily="34" charset="0"/>
                <a:cs typeface="Arial" panose="020B0604020202020204" pitchFamily="34" charset="0"/>
              </a:rPr>
              <a:t>-Het onderwerp ‘Energiebesparing’ is er zo eentje; daar krijgen zelfs </a:t>
            </a:r>
            <a:r>
              <a:rPr lang="nl-NL" sz="1100" i="1" dirty="0">
                <a:effectLst/>
                <a:latin typeface="Arial" panose="020B0604020202020204" pitchFamily="34" charset="0"/>
                <a:cs typeface="Arial" panose="020B0604020202020204" pitchFamily="34" charset="0"/>
              </a:rPr>
              <a:t>alle</a:t>
            </a:r>
            <a:r>
              <a:rPr lang="nl-NL" sz="1100" dirty="0">
                <a:effectLst/>
                <a:latin typeface="Arial" panose="020B0604020202020204" pitchFamily="34" charset="0"/>
                <a:cs typeface="Arial" panose="020B0604020202020204" pitchFamily="34" charset="0"/>
              </a:rPr>
              <a:t> leden mee te maken…</a:t>
            </a:r>
          </a:p>
          <a:p>
            <a:pPr marL="0" indent="0">
              <a:buNone/>
            </a:pPr>
            <a:r>
              <a:rPr lang="nl-NL" sz="1100" dirty="0">
                <a:effectLst/>
                <a:latin typeface="Arial" panose="020B0604020202020204" pitchFamily="34" charset="0"/>
                <a:cs typeface="Arial" panose="020B0604020202020204" pitchFamily="34" charset="0"/>
              </a:rPr>
              <a:t>-Hier komt nog bij, dat dit themanummer al in het clubblad van september 2016 werd aangekondigd in de nieuwe rubriek </a:t>
            </a:r>
            <a:r>
              <a:rPr lang="nl-NL" sz="1100" i="1" dirty="0">
                <a:effectLst/>
                <a:latin typeface="Arial" panose="020B0604020202020204" pitchFamily="34" charset="0"/>
                <a:cs typeface="Arial" panose="020B0604020202020204" pitchFamily="34" charset="0"/>
              </a:rPr>
              <a:t>‘Mag het wat minder (energie) zijn?’</a:t>
            </a:r>
            <a:r>
              <a:rPr lang="nl-NL" sz="1100" dirty="0">
                <a:effectLst/>
                <a:latin typeface="Arial" panose="020B0604020202020204" pitchFamily="34" charset="0"/>
                <a:cs typeface="Arial" panose="020B0604020202020204" pitchFamily="34" charset="0"/>
              </a:rPr>
              <a:t> </a:t>
            </a:r>
          </a:p>
          <a:p>
            <a:pPr marL="0" indent="0">
              <a:buNone/>
            </a:pPr>
            <a:r>
              <a:rPr lang="nl-NL" sz="1100" dirty="0">
                <a:effectLst/>
                <a:latin typeface="Arial" panose="020B0604020202020204" pitchFamily="34" charset="0"/>
                <a:cs typeface="Arial" panose="020B0604020202020204" pitchFamily="34" charset="0"/>
              </a:rPr>
              <a:t>-Was het toen nog de </a:t>
            </a:r>
            <a:r>
              <a:rPr lang="nl-NL" sz="1100" dirty="0" smtClean="0">
                <a:effectLst/>
                <a:latin typeface="Arial" panose="020B0604020202020204" pitchFamily="34" charset="0"/>
                <a:cs typeface="Arial" panose="020B0604020202020204" pitchFamily="34" charset="0"/>
              </a:rPr>
              <a:t>bedoeling </a:t>
            </a:r>
            <a:r>
              <a:rPr lang="nl-NL" sz="1100" dirty="0">
                <a:effectLst/>
                <a:latin typeface="Arial" panose="020B0604020202020204" pitchFamily="34" charset="0"/>
                <a:cs typeface="Arial" panose="020B0604020202020204" pitchFamily="34" charset="0"/>
              </a:rPr>
              <a:t>om in dit nummer alle voorbereidende werkzaamheden om te komen tot….. te beschrijven; we zijn inmiddels zover gevorderd dat deze special meer </a:t>
            </a:r>
            <a:r>
              <a:rPr lang="nl-NL" sz="1100" dirty="0" smtClean="0">
                <a:effectLst/>
                <a:latin typeface="Arial" panose="020B0604020202020204" pitchFamily="34" charset="0"/>
                <a:cs typeface="Arial" panose="020B0604020202020204" pitchFamily="34" charset="0"/>
              </a:rPr>
              <a:t>gewijd </a:t>
            </a:r>
            <a:r>
              <a:rPr lang="nl-NL" sz="1100" dirty="0">
                <a:effectLst/>
                <a:latin typeface="Arial" panose="020B0604020202020204" pitchFamily="34" charset="0"/>
                <a:cs typeface="Arial" panose="020B0604020202020204" pitchFamily="34" charset="0"/>
              </a:rPr>
              <a:t>is aan het ‘waarom’ en de uitvoering van de maatregelen.</a:t>
            </a:r>
          </a:p>
          <a:p>
            <a:pPr marL="0" indent="0">
              <a:buNone/>
            </a:pPr>
            <a:r>
              <a:rPr lang="nl-NL" sz="1100" dirty="0">
                <a:effectLst/>
                <a:latin typeface="Arial" panose="020B0604020202020204" pitchFamily="34" charset="0"/>
                <a:cs typeface="Arial" panose="020B0604020202020204" pitchFamily="34" charset="0"/>
              </a:rPr>
              <a:t>-Destijds was ook nog niet te voorzien dat dit nummer na de A.L.V. zou uitkomen. Zoals hieronder te lezen is, is op die avond heel veel verteld (en genotuleerd) over alle voorbereidende werkzaamheden. </a:t>
            </a:r>
          </a:p>
          <a:p>
            <a:endParaRPr lang="nl-NL"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7929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3897668" y="959716"/>
            <a:ext cx="4658735" cy="5077623"/>
          </a:xfrm>
        </p:spPr>
        <p:txBody>
          <a:bodyPr>
            <a:normAutofit/>
          </a:bodyPr>
          <a:lstStyle/>
          <a:p>
            <a:pPr marL="0" indent="0">
              <a:buNone/>
            </a:pPr>
            <a:r>
              <a:rPr lang="nl-NL" sz="1100" b="1" dirty="0">
                <a:effectLst/>
                <a:latin typeface="Arial" panose="020B0604020202020204" pitchFamily="34" charset="0"/>
                <a:cs typeface="Arial" panose="020B0604020202020204" pitchFamily="34" charset="0"/>
              </a:rPr>
              <a:t>Gaan de plannen echt door dan?</a:t>
            </a:r>
            <a:endParaRPr lang="nl-NL" sz="1100" dirty="0">
              <a:effectLst/>
              <a:latin typeface="Arial" panose="020B0604020202020204" pitchFamily="34" charset="0"/>
              <a:cs typeface="Arial" panose="020B0604020202020204" pitchFamily="34" charset="0"/>
            </a:endParaRPr>
          </a:p>
          <a:p>
            <a:pPr marL="0" indent="0">
              <a:buNone/>
            </a:pPr>
            <a:r>
              <a:rPr lang="nl-NL" sz="1100" i="1" dirty="0">
                <a:effectLst/>
                <a:latin typeface="Arial" panose="020B0604020202020204" pitchFamily="34" charset="0"/>
                <a:cs typeface="Arial" panose="020B0604020202020204" pitchFamily="34" charset="0"/>
              </a:rPr>
              <a:t> </a:t>
            </a:r>
            <a:endParaRPr lang="nl-NL" sz="1100" dirty="0">
              <a:effectLst/>
              <a:latin typeface="Arial" panose="020B0604020202020204" pitchFamily="34" charset="0"/>
              <a:cs typeface="Arial" panose="020B0604020202020204" pitchFamily="34" charset="0"/>
            </a:endParaRPr>
          </a:p>
          <a:p>
            <a:pPr marL="0" indent="0">
              <a:buNone/>
            </a:pPr>
            <a:r>
              <a:rPr lang="nl-NL" sz="1100" dirty="0">
                <a:effectLst/>
                <a:latin typeface="Arial" panose="020B0604020202020204" pitchFamily="34" charset="0"/>
                <a:cs typeface="Arial" panose="020B0604020202020204" pitchFamily="34" charset="0"/>
              </a:rPr>
              <a:t>-Op de A.L.V. van 13 februari zijn de geplande energiebesparende maatregelen uitgebreid toegelicht door Jan </a:t>
            </a:r>
            <a:r>
              <a:rPr lang="nl-NL" sz="1100" dirty="0" smtClean="0">
                <a:effectLst/>
                <a:latin typeface="Arial" panose="020B0604020202020204" pitchFamily="34" charset="0"/>
                <a:cs typeface="Arial" panose="020B0604020202020204" pitchFamily="34" charset="0"/>
              </a:rPr>
              <a:t>Muggen (in </a:t>
            </a:r>
            <a:r>
              <a:rPr lang="nl-NL" sz="1100" dirty="0">
                <a:effectLst/>
                <a:latin typeface="Arial" panose="020B0604020202020204" pitchFamily="34" charset="0"/>
                <a:cs typeface="Arial" panose="020B0604020202020204" pitchFamily="34" charset="0"/>
              </a:rPr>
              <a:t>zijn rol als coördinator van de adviescommissie, die hiervoor speciaal door het bestuur is aangesteld) en Henk van Overbeek (de nieuwe penningmeester van zowel de Stichting als de vereniging L.T.V. Ten </a:t>
            </a:r>
            <a:r>
              <a:rPr lang="nl-NL" sz="1100" dirty="0" err="1">
                <a:effectLst/>
                <a:latin typeface="Arial" panose="020B0604020202020204" pitchFamily="34" charset="0"/>
                <a:cs typeface="Arial" panose="020B0604020202020204" pitchFamily="34" charset="0"/>
              </a:rPr>
              <a:t>Medel</a:t>
            </a:r>
            <a:r>
              <a:rPr lang="nl-NL" sz="1100" dirty="0">
                <a:effectLst/>
                <a:latin typeface="Arial" panose="020B0604020202020204" pitchFamily="34" charset="0"/>
                <a:cs typeface="Arial" panose="020B0604020202020204" pitchFamily="34" charset="0"/>
              </a:rPr>
              <a:t>).</a:t>
            </a:r>
          </a:p>
          <a:p>
            <a:pPr marL="0" indent="0">
              <a:buNone/>
            </a:pPr>
            <a:r>
              <a:rPr lang="nl-NL" sz="1100" dirty="0">
                <a:effectLst/>
                <a:latin typeface="Arial" panose="020B0604020202020204" pitchFamily="34" charset="0"/>
                <a:cs typeface="Arial" panose="020B0604020202020204" pitchFamily="34" charset="0"/>
              </a:rPr>
              <a:t>-Op deze A.L.V. werd al bekend gemaakt dat de financiering van alle plannen minimaal </a:t>
            </a:r>
            <a:r>
              <a:rPr lang="nl-NL" sz="1100" dirty="0" smtClean="0">
                <a:effectLst/>
                <a:latin typeface="Arial" panose="020B0604020202020204" pitchFamily="34" charset="0"/>
                <a:cs typeface="Arial" panose="020B0604020202020204" pitchFamily="34" charset="0"/>
              </a:rPr>
              <a:t>budgetneutraal </a:t>
            </a:r>
            <a:r>
              <a:rPr lang="nl-NL" sz="1100" dirty="0">
                <a:effectLst/>
                <a:latin typeface="Arial" panose="020B0604020202020204" pitchFamily="34" charset="0"/>
                <a:cs typeface="Arial" panose="020B0604020202020204" pitchFamily="34" charset="0"/>
              </a:rPr>
              <a:t>plaats kon vinden. In de periode tussen 13 februari en nu (eind mei) hebben we nog een aantal meevallers gehad (o.a. lagere rentepercentages en langere looptijden van leningen). Dus met de financiering van ‘alles’ zit het wel goed. </a:t>
            </a:r>
          </a:p>
          <a:p>
            <a:pPr marL="0" indent="0">
              <a:buNone/>
            </a:pPr>
            <a:r>
              <a:rPr lang="nl-NL" sz="1100" dirty="0">
                <a:effectLst/>
                <a:latin typeface="Arial" panose="020B0604020202020204" pitchFamily="34" charset="0"/>
                <a:cs typeface="Arial" panose="020B0604020202020204" pitchFamily="34" charset="0"/>
              </a:rPr>
              <a:t>-Inmiddels zijn alle </a:t>
            </a:r>
            <a:r>
              <a:rPr lang="nl-NL" sz="1100" dirty="0" smtClean="0">
                <a:effectLst/>
                <a:latin typeface="Arial" panose="020B0604020202020204" pitchFamily="34" charset="0"/>
                <a:cs typeface="Arial" panose="020B0604020202020204" pitchFamily="34" charset="0"/>
              </a:rPr>
              <a:t>subsidies die </a:t>
            </a:r>
            <a:r>
              <a:rPr lang="nl-NL" sz="1100" dirty="0">
                <a:effectLst/>
                <a:latin typeface="Arial" panose="020B0604020202020204" pitchFamily="34" charset="0"/>
                <a:cs typeface="Arial" panose="020B0604020202020204" pitchFamily="34" charset="0"/>
              </a:rPr>
              <a:t>voor deze maatregelen bemachtigd konden worden, maar ook de leningen en borgstellingen die we van de ‘geldschieters’ nodig hadden, ook echt toegezegd. Dit waren de voorwaarden die door het bestuur waren gesteld, om echt met de uitvoering te mogen beginnen.</a:t>
            </a:r>
          </a:p>
          <a:p>
            <a:endParaRPr lang="nl-NL"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9323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3864619" y="776432"/>
            <a:ext cx="4658735" cy="2145434"/>
          </a:xfrm>
        </p:spPr>
        <p:txBody>
          <a:bodyPr>
            <a:normAutofit/>
          </a:bodyPr>
          <a:lstStyle/>
          <a:p>
            <a:pPr marL="0" indent="0">
              <a:buNone/>
            </a:pPr>
            <a:r>
              <a:rPr lang="nl-NL" sz="1100" b="1" dirty="0">
                <a:effectLst/>
                <a:latin typeface="Arial" panose="020B0604020202020204" pitchFamily="34" charset="0"/>
                <a:cs typeface="Arial" panose="020B0604020202020204" pitchFamily="34" charset="0"/>
              </a:rPr>
              <a:t>Wanneer gaan we starten?</a:t>
            </a:r>
            <a:endParaRPr lang="nl-NL" sz="1100" dirty="0">
              <a:effectLst/>
              <a:latin typeface="Arial" panose="020B0604020202020204" pitchFamily="34" charset="0"/>
              <a:cs typeface="Arial" panose="020B0604020202020204" pitchFamily="34" charset="0"/>
            </a:endParaRPr>
          </a:p>
          <a:p>
            <a:pPr marL="0" indent="0">
              <a:buNone/>
            </a:pPr>
            <a:r>
              <a:rPr lang="nl-NL" sz="1100" dirty="0">
                <a:effectLst/>
                <a:latin typeface="Arial" panose="020B0604020202020204" pitchFamily="34" charset="0"/>
                <a:cs typeface="Arial" panose="020B0604020202020204" pitchFamily="34" charset="0"/>
              </a:rPr>
              <a:t> </a:t>
            </a:r>
          </a:p>
          <a:p>
            <a:pPr marL="0" indent="0">
              <a:buNone/>
            </a:pPr>
            <a:r>
              <a:rPr lang="nl-NL" sz="1100" dirty="0">
                <a:effectLst/>
                <a:latin typeface="Arial" panose="020B0604020202020204" pitchFamily="34" charset="0"/>
                <a:cs typeface="Arial" panose="020B0604020202020204" pitchFamily="34" charset="0"/>
              </a:rPr>
              <a:t>-Als alles volgens planning verloopt en het niet al te hard waait, beginnen de werkzaamheden op </a:t>
            </a:r>
            <a:r>
              <a:rPr lang="nl-NL" sz="1100" b="1" dirty="0">
                <a:effectLst/>
                <a:latin typeface="Arial" panose="020B0604020202020204" pitchFamily="34" charset="0"/>
                <a:cs typeface="Arial" panose="020B0604020202020204" pitchFamily="34" charset="0"/>
              </a:rPr>
              <a:t>19 juni a.s.</a:t>
            </a:r>
            <a:r>
              <a:rPr lang="nl-NL" sz="1100" dirty="0">
                <a:effectLst/>
                <a:latin typeface="Arial" panose="020B0604020202020204" pitchFamily="34" charset="0"/>
                <a:cs typeface="Arial" panose="020B0604020202020204" pitchFamily="34" charset="0"/>
              </a:rPr>
              <a:t> </a:t>
            </a:r>
          </a:p>
          <a:p>
            <a:pPr marL="0" indent="0">
              <a:buNone/>
            </a:pPr>
            <a:r>
              <a:rPr lang="nl-NL" sz="1100" dirty="0">
                <a:effectLst/>
                <a:latin typeface="Arial" panose="020B0604020202020204" pitchFamily="34" charset="0"/>
                <a:cs typeface="Arial" panose="020B0604020202020204" pitchFamily="34" charset="0"/>
              </a:rPr>
              <a:t>-We beginnen met de ‘grote’ maatregelen, nl. het aanbrengen van </a:t>
            </a:r>
            <a:r>
              <a:rPr lang="nl-NL" sz="1100" dirty="0" smtClean="0">
                <a:effectLst/>
                <a:latin typeface="Arial" panose="020B0604020202020204" pitchFamily="34" charset="0"/>
                <a:cs typeface="Arial" panose="020B0604020202020204" pitchFamily="34" charset="0"/>
              </a:rPr>
              <a:t>78 zonnepanelen </a:t>
            </a:r>
            <a:r>
              <a:rPr lang="nl-NL" sz="1100" dirty="0">
                <a:effectLst/>
                <a:latin typeface="Arial" panose="020B0604020202020204" pitchFamily="34" charset="0"/>
                <a:cs typeface="Arial" panose="020B0604020202020204" pitchFamily="34" charset="0"/>
              </a:rPr>
              <a:t>op het dak van ons clubhuis en het vervangen van de bestaande baanverlichting door </a:t>
            </a:r>
            <a:r>
              <a:rPr lang="nl-NL" sz="1100" dirty="0" err="1">
                <a:effectLst/>
                <a:latin typeface="Arial" panose="020B0604020202020204" pitchFamily="34" charset="0"/>
                <a:cs typeface="Arial" panose="020B0604020202020204" pitchFamily="34" charset="0"/>
              </a:rPr>
              <a:t>LED-verlichting</a:t>
            </a:r>
            <a:r>
              <a:rPr lang="nl-NL" sz="1100" dirty="0">
                <a:effectLst/>
                <a:latin typeface="Arial" panose="020B0604020202020204" pitchFamily="34" charset="0"/>
                <a:cs typeface="Arial" panose="020B0604020202020204" pitchFamily="34" charset="0"/>
              </a:rPr>
              <a:t>.</a:t>
            </a:r>
          </a:p>
          <a:p>
            <a:endParaRPr lang="nl-NL" sz="1100" dirty="0">
              <a:latin typeface="Arial" panose="020B0604020202020204" pitchFamily="34" charset="0"/>
              <a:cs typeface="Arial" panose="020B0604020202020204" pitchFamily="34" charset="0"/>
            </a:endParaRPr>
          </a:p>
        </p:txBody>
      </p:sp>
      <p:pic>
        <p:nvPicPr>
          <p:cNvPr id="4" name="Afbeelding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12194" y="2743199"/>
            <a:ext cx="5488931" cy="3429001"/>
          </a:xfrm>
          <a:prstGeom prst="rect">
            <a:avLst/>
          </a:prstGeom>
          <a:noFill/>
          <a:ln>
            <a:noFill/>
          </a:ln>
        </p:spPr>
      </p:pic>
    </p:spTree>
    <p:extLst>
      <p:ext uri="{BB962C8B-B14F-4D97-AF65-F5344CB8AC3E}">
        <p14:creationId xmlns:p14="http://schemas.microsoft.com/office/powerpoint/2010/main" val="11418768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3857624" y="959716"/>
            <a:ext cx="5191125" cy="5077623"/>
          </a:xfrm>
        </p:spPr>
        <p:txBody>
          <a:bodyPr>
            <a:normAutofit lnSpcReduction="10000"/>
          </a:bodyPr>
          <a:lstStyle/>
          <a:p>
            <a:pPr marL="0" indent="0">
              <a:buNone/>
            </a:pPr>
            <a:r>
              <a:rPr lang="nl-NL" sz="1100" dirty="0">
                <a:effectLst/>
                <a:latin typeface="Arial" panose="020B0604020202020204" pitchFamily="34" charset="0"/>
                <a:cs typeface="Arial" panose="020B0604020202020204" pitchFamily="34" charset="0"/>
              </a:rPr>
              <a:t>-Om niet teveel overlast te veroorzaken voor onze tennissende leden, zijn deze werkzaamheden in dezelfde periode gepland, nl. </a:t>
            </a:r>
            <a:r>
              <a:rPr lang="nl-NL" sz="1100" b="1" dirty="0">
                <a:effectLst/>
                <a:latin typeface="Arial" panose="020B0604020202020204" pitchFamily="34" charset="0"/>
                <a:cs typeface="Arial" panose="020B0604020202020204" pitchFamily="34" charset="0"/>
              </a:rPr>
              <a:t>in de week van 19 t/m 23 juni a.s.</a:t>
            </a:r>
            <a:r>
              <a:rPr lang="nl-NL" sz="1100" dirty="0">
                <a:effectLst/>
                <a:latin typeface="Arial" panose="020B0604020202020204" pitchFamily="34" charset="0"/>
                <a:cs typeface="Arial" panose="020B0604020202020204" pitchFamily="34" charset="0"/>
              </a:rPr>
              <a:t> </a:t>
            </a:r>
          </a:p>
          <a:p>
            <a:pPr marL="0" indent="0">
              <a:buNone/>
            </a:pPr>
            <a:r>
              <a:rPr lang="nl-NL" sz="1100" dirty="0">
                <a:effectLst/>
                <a:latin typeface="Arial" panose="020B0604020202020204" pitchFamily="34" charset="0"/>
                <a:cs typeface="Arial" panose="020B0604020202020204" pitchFamily="34" charset="0"/>
              </a:rPr>
              <a:t>-De werkzaamheden worden uitgevoerd door personeel van aannemers, installateurs, dakbedekkers, </a:t>
            </a:r>
            <a:r>
              <a:rPr lang="nl-NL" sz="1100" dirty="0" smtClean="0">
                <a:effectLst/>
                <a:latin typeface="Arial" panose="020B0604020202020204" pitchFamily="34" charset="0"/>
                <a:cs typeface="Arial" panose="020B0604020202020204" pitchFamily="34" charset="0"/>
              </a:rPr>
              <a:t>elektriciens </a:t>
            </a:r>
            <a:r>
              <a:rPr lang="nl-NL" sz="1100" dirty="0">
                <a:effectLst/>
                <a:latin typeface="Arial" panose="020B0604020202020204" pitchFamily="34" charset="0"/>
                <a:cs typeface="Arial" panose="020B0604020202020204" pitchFamily="34" charset="0"/>
              </a:rPr>
              <a:t>etc. etc. Het zal in </a:t>
            </a:r>
            <a:r>
              <a:rPr lang="nl-NL" sz="1100" b="1" dirty="0">
                <a:effectLst/>
                <a:latin typeface="Arial" panose="020B0604020202020204" pitchFamily="34" charset="0"/>
                <a:cs typeface="Arial" panose="020B0604020202020204" pitchFamily="34" charset="0"/>
              </a:rPr>
              <a:t>week 25</a:t>
            </a:r>
            <a:r>
              <a:rPr lang="nl-NL" sz="1100" dirty="0">
                <a:effectLst/>
                <a:latin typeface="Arial" panose="020B0604020202020204" pitchFamily="34" charset="0"/>
                <a:cs typeface="Arial" panose="020B0604020202020204" pitchFamily="34" charset="0"/>
              </a:rPr>
              <a:t> dus best een druk weekje op ons tenniscomplex worden, met veel ‘vreemde gezichten’. </a:t>
            </a:r>
          </a:p>
          <a:p>
            <a:pPr marL="0" indent="0">
              <a:buNone/>
            </a:pPr>
            <a:r>
              <a:rPr lang="nl-NL" sz="1100" dirty="0">
                <a:effectLst/>
                <a:latin typeface="Arial" panose="020B0604020202020204" pitchFamily="34" charset="0"/>
                <a:cs typeface="Arial" panose="020B0604020202020204" pitchFamily="34" charset="0"/>
              </a:rPr>
              <a:t>-Om dit allemaal in goede banen te </a:t>
            </a:r>
            <a:r>
              <a:rPr lang="nl-NL" sz="1100" dirty="0" smtClean="0">
                <a:effectLst/>
                <a:latin typeface="Arial" panose="020B0604020202020204" pitchFamily="34" charset="0"/>
                <a:cs typeface="Arial" panose="020B0604020202020204" pitchFamily="34" charset="0"/>
              </a:rPr>
              <a:t>leiden, </a:t>
            </a:r>
            <a:r>
              <a:rPr lang="nl-NL" sz="1100" dirty="0">
                <a:effectLst/>
                <a:latin typeface="Arial" panose="020B0604020202020204" pitchFamily="34" charset="0"/>
                <a:cs typeface="Arial" panose="020B0604020202020204" pitchFamily="34" charset="0"/>
              </a:rPr>
              <a:t>heeft het bestuur een op bouwkundig gebied zeer ervaren Ten </a:t>
            </a:r>
            <a:r>
              <a:rPr lang="nl-NL" sz="1100" dirty="0" err="1">
                <a:effectLst/>
                <a:latin typeface="Arial" panose="020B0604020202020204" pitchFamily="34" charset="0"/>
                <a:cs typeface="Arial" panose="020B0604020202020204" pitchFamily="34" charset="0"/>
              </a:rPr>
              <a:t>Medel</a:t>
            </a:r>
            <a:r>
              <a:rPr lang="nl-NL" sz="1100" dirty="0">
                <a:effectLst/>
                <a:latin typeface="Arial" panose="020B0604020202020204" pitchFamily="34" charset="0"/>
                <a:cs typeface="Arial" panose="020B0604020202020204" pitchFamily="34" charset="0"/>
              </a:rPr>
              <a:t>-lid (in de persoon van Joop </a:t>
            </a:r>
            <a:r>
              <a:rPr lang="nl-NL" sz="1100" dirty="0" err="1">
                <a:effectLst/>
                <a:latin typeface="Arial" panose="020B0604020202020204" pitchFamily="34" charset="0"/>
                <a:cs typeface="Arial" panose="020B0604020202020204" pitchFamily="34" charset="0"/>
              </a:rPr>
              <a:t>Reniers</a:t>
            </a:r>
            <a:r>
              <a:rPr lang="nl-NL" sz="1100" dirty="0">
                <a:effectLst/>
                <a:latin typeface="Arial" panose="020B0604020202020204" pitchFamily="34" charset="0"/>
                <a:cs typeface="Arial" panose="020B0604020202020204" pitchFamily="34" charset="0"/>
              </a:rPr>
              <a:t>) </a:t>
            </a:r>
            <a:r>
              <a:rPr lang="nl-NL" sz="1100" dirty="0" smtClean="0">
                <a:effectLst/>
                <a:latin typeface="Arial" panose="020B0604020202020204" pitchFamily="34" charset="0"/>
                <a:cs typeface="Arial" panose="020B0604020202020204" pitchFamily="34" charset="0"/>
              </a:rPr>
              <a:t>gevraagd </a:t>
            </a:r>
            <a:r>
              <a:rPr lang="nl-NL" sz="1100" dirty="0">
                <a:effectLst/>
                <a:latin typeface="Arial" panose="020B0604020202020204" pitchFamily="34" charset="0"/>
                <a:cs typeface="Arial" panose="020B0604020202020204" pitchFamily="34" charset="0"/>
              </a:rPr>
              <a:t>om alle werkzaamheden te coördineren en als contactpersoon op te treden naar zowel het personeel van de uitvoerders, als naar het bestuur van Ten </a:t>
            </a:r>
            <a:r>
              <a:rPr lang="nl-NL" sz="1100" dirty="0" err="1">
                <a:effectLst/>
                <a:latin typeface="Arial" panose="020B0604020202020204" pitchFamily="34" charset="0"/>
                <a:cs typeface="Arial" panose="020B0604020202020204" pitchFamily="34" charset="0"/>
              </a:rPr>
              <a:t>Medel</a:t>
            </a:r>
            <a:r>
              <a:rPr lang="nl-NL" sz="1100" dirty="0" smtClean="0">
                <a:effectLst/>
                <a:latin typeface="Arial" panose="020B0604020202020204" pitchFamily="34" charset="0"/>
                <a:cs typeface="Arial" panose="020B0604020202020204" pitchFamily="34" charset="0"/>
              </a:rPr>
              <a:t>.</a:t>
            </a:r>
          </a:p>
          <a:p>
            <a:pPr marL="0" indent="0">
              <a:buNone/>
            </a:pPr>
            <a:r>
              <a:rPr lang="nl-NL" sz="1100" dirty="0" smtClean="0">
                <a:effectLst/>
                <a:latin typeface="Arial" panose="020B0604020202020204" pitchFamily="34" charset="0"/>
                <a:cs typeface="Arial" panose="020B0604020202020204" pitchFamily="34" charset="0"/>
              </a:rPr>
              <a:t>-</a:t>
            </a:r>
            <a:r>
              <a:rPr lang="nl-NL" sz="1100" dirty="0">
                <a:effectLst/>
                <a:latin typeface="Arial" panose="020B0604020202020204" pitchFamily="34" charset="0"/>
                <a:cs typeface="Arial" panose="020B0604020202020204" pitchFamily="34" charset="0"/>
              </a:rPr>
              <a:t>Ook Ten </a:t>
            </a:r>
            <a:r>
              <a:rPr lang="nl-NL" sz="1100" dirty="0" err="1">
                <a:effectLst/>
                <a:latin typeface="Arial" panose="020B0604020202020204" pitchFamily="34" charset="0"/>
                <a:cs typeface="Arial" panose="020B0604020202020204" pitchFamily="34" charset="0"/>
              </a:rPr>
              <a:t>Medel</a:t>
            </a:r>
            <a:r>
              <a:rPr lang="nl-NL" sz="1100" dirty="0">
                <a:effectLst/>
                <a:latin typeface="Arial" panose="020B0604020202020204" pitchFamily="34" charset="0"/>
                <a:cs typeface="Arial" panose="020B0604020202020204" pitchFamily="34" charset="0"/>
              </a:rPr>
              <a:t>-leden kunnen bij hem terecht voor eventuele vragen en/of nadere informatie over de werkzaamheden. Hij is te bereiken </a:t>
            </a:r>
            <a:r>
              <a:rPr lang="nl-NL" sz="1100" dirty="0" smtClean="0">
                <a:effectLst/>
                <a:latin typeface="Arial" panose="020B0604020202020204" pitchFamily="34" charset="0"/>
                <a:cs typeface="Arial" panose="020B0604020202020204" pitchFamily="34" charset="0"/>
              </a:rPr>
              <a:t>op: </a:t>
            </a:r>
          </a:p>
          <a:p>
            <a:pPr marL="0" indent="0">
              <a:buNone/>
            </a:pPr>
            <a:r>
              <a:rPr lang="nl-NL" sz="1100" b="1" dirty="0" smtClean="0">
                <a:effectLst/>
                <a:latin typeface="Arial" panose="020B0604020202020204" pitchFamily="34" charset="0"/>
                <a:cs typeface="Arial" panose="020B0604020202020204" pitchFamily="34" charset="0"/>
              </a:rPr>
              <a:t>tel</a:t>
            </a:r>
            <a:r>
              <a:rPr lang="nl-NL" sz="1100" b="1" dirty="0">
                <a:effectLst/>
                <a:latin typeface="Arial" panose="020B0604020202020204" pitchFamily="34" charset="0"/>
                <a:cs typeface="Arial" panose="020B0604020202020204" pitchFamily="34" charset="0"/>
              </a:rPr>
              <a:t>. nr. 06-53643365</a:t>
            </a:r>
            <a:r>
              <a:rPr lang="nl-NL" sz="1100" dirty="0">
                <a:effectLst/>
                <a:latin typeface="Arial" panose="020B0604020202020204" pitchFamily="34" charset="0"/>
                <a:cs typeface="Arial" panose="020B0604020202020204" pitchFamily="34" charset="0"/>
              </a:rPr>
              <a:t> of via zijn mailadres: </a:t>
            </a:r>
            <a:r>
              <a:rPr lang="nl-NL" sz="1100" u="sng" dirty="0">
                <a:effectLst/>
                <a:latin typeface="Arial" panose="020B0604020202020204" pitchFamily="34" charset="0"/>
                <a:cs typeface="Arial" panose="020B0604020202020204" pitchFamily="34" charset="0"/>
                <a:hlinkClick r:id="rId2"/>
              </a:rPr>
              <a:t>joopreniers9@gmail.com</a:t>
            </a:r>
            <a:r>
              <a:rPr lang="nl-NL" sz="1100" dirty="0">
                <a:effectLst/>
                <a:latin typeface="Arial" panose="020B0604020202020204" pitchFamily="34" charset="0"/>
                <a:cs typeface="Arial" panose="020B0604020202020204" pitchFamily="34" charset="0"/>
              </a:rPr>
              <a:t>. </a:t>
            </a:r>
            <a:endParaRPr lang="nl-NL" sz="1100" dirty="0" smtClean="0">
              <a:effectLst/>
              <a:latin typeface="Arial" panose="020B0604020202020204" pitchFamily="34" charset="0"/>
              <a:cs typeface="Arial" panose="020B0604020202020204" pitchFamily="34" charset="0"/>
            </a:endParaRPr>
          </a:p>
          <a:p>
            <a:pPr marL="0" indent="0">
              <a:buNone/>
            </a:pPr>
            <a:endParaRPr lang="nl-NL" sz="1100" dirty="0">
              <a:effectLst/>
              <a:latin typeface="Arial" panose="020B0604020202020204" pitchFamily="34" charset="0"/>
              <a:cs typeface="Arial" panose="020B0604020202020204" pitchFamily="34" charset="0"/>
            </a:endParaRPr>
          </a:p>
          <a:p>
            <a:pPr marL="0" indent="0">
              <a:buNone/>
            </a:pPr>
            <a:r>
              <a:rPr lang="nl-NL" sz="1100" b="1" dirty="0">
                <a:effectLst/>
                <a:latin typeface="Arial" panose="020B0604020202020204" pitchFamily="34" charset="0"/>
                <a:cs typeface="Arial" panose="020B0604020202020204" pitchFamily="34" charset="0"/>
              </a:rPr>
              <a:t>Kan er getennist worden tijdens de werkzaamheden?</a:t>
            </a:r>
            <a:endParaRPr lang="nl-NL" sz="1100" dirty="0">
              <a:effectLst/>
              <a:latin typeface="Arial" panose="020B0604020202020204" pitchFamily="34" charset="0"/>
              <a:cs typeface="Arial" panose="020B0604020202020204" pitchFamily="34" charset="0"/>
            </a:endParaRPr>
          </a:p>
          <a:p>
            <a:pPr marL="0" indent="0">
              <a:buNone/>
            </a:pPr>
            <a:r>
              <a:rPr lang="nl-NL" sz="1100" dirty="0">
                <a:effectLst/>
                <a:latin typeface="Arial" panose="020B0604020202020204" pitchFamily="34" charset="0"/>
                <a:cs typeface="Arial" panose="020B0604020202020204" pitchFamily="34" charset="0"/>
              </a:rPr>
              <a:t> </a:t>
            </a:r>
          </a:p>
          <a:p>
            <a:pPr marL="0" indent="0">
              <a:buNone/>
            </a:pPr>
            <a:r>
              <a:rPr lang="nl-NL" sz="1100" dirty="0">
                <a:effectLst/>
                <a:latin typeface="Arial" panose="020B0604020202020204" pitchFamily="34" charset="0"/>
                <a:cs typeface="Arial" panose="020B0604020202020204" pitchFamily="34" charset="0"/>
              </a:rPr>
              <a:t>-We hebben overwogen om tijdens de uitvoering ons tenniscomplex volledig af te sluiten voor tennissende leden. Maar in overleg met ‘de uitvoerders’ hebben we daar toch van afgezien. </a:t>
            </a:r>
          </a:p>
          <a:p>
            <a:pPr marL="0" indent="0">
              <a:buNone/>
            </a:pPr>
            <a:r>
              <a:rPr lang="nl-NL" sz="1100" dirty="0">
                <a:effectLst/>
                <a:latin typeface="Arial" panose="020B0604020202020204" pitchFamily="34" charset="0"/>
                <a:cs typeface="Arial" panose="020B0604020202020204" pitchFamily="34" charset="0"/>
              </a:rPr>
              <a:t>-Veel werkzaamheden gebeuren namelijk overdag en dan is het meestal toch niet zo druk op onze banen. </a:t>
            </a:r>
          </a:p>
          <a:p>
            <a:pPr marL="0" indent="0">
              <a:buNone/>
            </a:pPr>
            <a:r>
              <a:rPr lang="nl-NL" sz="1100" dirty="0">
                <a:effectLst/>
                <a:latin typeface="Arial" panose="020B0604020202020204" pitchFamily="34" charset="0"/>
                <a:cs typeface="Arial" panose="020B0604020202020204" pitchFamily="34" charset="0"/>
              </a:rPr>
              <a:t>-Het kan wel </a:t>
            </a:r>
            <a:r>
              <a:rPr lang="nl-NL" sz="1100" dirty="0" smtClean="0">
                <a:effectLst/>
                <a:latin typeface="Arial" panose="020B0604020202020204" pitchFamily="34" charset="0"/>
                <a:cs typeface="Arial" panose="020B0604020202020204" pitchFamily="34" charset="0"/>
              </a:rPr>
              <a:t>voorkomen </a:t>
            </a:r>
            <a:r>
              <a:rPr lang="nl-NL" sz="1100" dirty="0">
                <a:effectLst/>
                <a:latin typeface="Arial" panose="020B0604020202020204" pitchFamily="34" charset="0"/>
                <a:cs typeface="Arial" panose="020B0604020202020204" pitchFamily="34" charset="0"/>
              </a:rPr>
              <a:t>dat bepaalde banen en/of het clubhuis tijdelijk niet gebruikt kunnen worden. Maar dit zal dan duidelijk worden aangegeven en de betreffende banen zullen dan worden afgezet met rood-wit afzetlint. We vragen bij deze al begrip daarvoor; de overlast duurt hopelijk niet langer dan één week.</a:t>
            </a:r>
          </a:p>
          <a:p>
            <a:pPr marL="0" indent="0">
              <a:buNone/>
            </a:pPr>
            <a:endParaRPr lang="nl-NL" sz="1100" dirty="0">
              <a:effectLst/>
              <a:latin typeface="Arial" panose="020B0604020202020204" pitchFamily="34" charset="0"/>
              <a:cs typeface="Arial" panose="020B0604020202020204" pitchFamily="34" charset="0"/>
            </a:endParaRPr>
          </a:p>
          <a:p>
            <a:endParaRPr lang="nl-NL"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5570" y="1381125"/>
            <a:ext cx="17961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6968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3964000" y="337608"/>
            <a:ext cx="5080848" cy="5077623"/>
          </a:xfrm>
        </p:spPr>
        <p:txBody>
          <a:bodyPr>
            <a:noAutofit/>
          </a:bodyPr>
          <a:lstStyle/>
          <a:p>
            <a:pPr marL="0" indent="0">
              <a:buNone/>
            </a:pPr>
            <a:r>
              <a:rPr lang="nl-NL" sz="1100" dirty="0">
                <a:effectLst/>
                <a:latin typeface="Arial" panose="020B0604020202020204" pitchFamily="34" charset="0"/>
                <a:cs typeface="Arial" panose="020B0604020202020204" pitchFamily="34" charset="0"/>
              </a:rPr>
              <a:t> </a:t>
            </a:r>
          </a:p>
          <a:p>
            <a:pPr marL="0" indent="0">
              <a:buNone/>
            </a:pPr>
            <a:r>
              <a:rPr lang="nl-NL" sz="1100" b="1" dirty="0">
                <a:effectLst/>
                <a:latin typeface="Arial" panose="020B0604020202020204" pitchFamily="34" charset="0"/>
                <a:cs typeface="Arial" panose="020B0604020202020204" pitchFamily="34" charset="0"/>
              </a:rPr>
              <a:t>Is dat ‘alles’, of gebeurt er nog meer?</a:t>
            </a:r>
            <a:endParaRPr lang="nl-NL" sz="1100" dirty="0">
              <a:effectLst/>
              <a:latin typeface="Arial" panose="020B0604020202020204" pitchFamily="34" charset="0"/>
              <a:cs typeface="Arial" panose="020B0604020202020204" pitchFamily="34" charset="0"/>
            </a:endParaRPr>
          </a:p>
          <a:p>
            <a:pPr marL="0" indent="0">
              <a:buNone/>
            </a:pPr>
            <a:r>
              <a:rPr lang="nl-NL" sz="1100" dirty="0">
                <a:effectLst/>
                <a:latin typeface="Arial" panose="020B0604020202020204" pitchFamily="34" charset="0"/>
                <a:cs typeface="Arial" panose="020B0604020202020204" pitchFamily="34" charset="0"/>
              </a:rPr>
              <a:t> </a:t>
            </a:r>
          </a:p>
          <a:p>
            <a:pPr marL="0" indent="0">
              <a:buNone/>
            </a:pPr>
            <a:r>
              <a:rPr lang="nl-NL" sz="1100" dirty="0">
                <a:effectLst/>
                <a:latin typeface="Arial" panose="020B0604020202020204" pitchFamily="34" charset="0"/>
                <a:cs typeface="Arial" panose="020B0604020202020204" pitchFamily="34" charset="0"/>
              </a:rPr>
              <a:t>-Binnen ons clubhuis zullen ook energiebesparende maatregelen worden genomen, maar dit zal op een later tijdstip zijn. Behalve dat we niet alles tegelijk willen aanpakken, is de reden hiervan dat het bestuur nog geen concreet besluit heeft genomen over de </a:t>
            </a:r>
            <a:r>
              <a:rPr lang="nl-NL" sz="1100" dirty="0" smtClean="0">
                <a:effectLst/>
                <a:latin typeface="Arial" panose="020B0604020202020204" pitchFamily="34" charset="0"/>
                <a:cs typeface="Arial" panose="020B0604020202020204" pitchFamily="34" charset="0"/>
              </a:rPr>
              <a:t>voorstellen </a:t>
            </a:r>
            <a:r>
              <a:rPr lang="nl-NL" sz="1100" dirty="0">
                <a:effectLst/>
                <a:latin typeface="Arial" panose="020B0604020202020204" pitchFamily="34" charset="0"/>
                <a:cs typeface="Arial" panose="020B0604020202020204" pitchFamily="34" charset="0"/>
              </a:rPr>
              <a:t>die hiervoor opgesteld zijn. Er wordt aan gewerkt….</a:t>
            </a:r>
          </a:p>
          <a:p>
            <a:pPr marL="0" indent="0">
              <a:buNone/>
            </a:pPr>
            <a:r>
              <a:rPr lang="nl-NL" sz="1100" dirty="0">
                <a:effectLst/>
                <a:latin typeface="Arial" panose="020B0604020202020204" pitchFamily="34" charset="0"/>
                <a:cs typeface="Arial" panose="020B0604020202020204" pitchFamily="34" charset="0"/>
              </a:rPr>
              <a:t>-Bij de financiering van alle maatregelen is hier wel al rekening mee gehouden; er is ook een bedrag voor de binnenmaatregelen gereserveerd.</a:t>
            </a:r>
          </a:p>
          <a:p>
            <a:pPr marL="0" indent="0">
              <a:buNone/>
            </a:pPr>
            <a:r>
              <a:rPr lang="nl-NL" sz="1100" dirty="0">
                <a:effectLst/>
                <a:latin typeface="Arial" panose="020B0604020202020204" pitchFamily="34" charset="0"/>
                <a:cs typeface="Arial" panose="020B0604020202020204" pitchFamily="34" charset="0"/>
              </a:rPr>
              <a:t>-Wie benieuwd is wat er zoal binnen de muren van ons clubgebouw gaat </a:t>
            </a:r>
            <a:r>
              <a:rPr lang="nl-NL" sz="1100" dirty="0" smtClean="0">
                <a:effectLst/>
                <a:latin typeface="Arial" panose="020B0604020202020204" pitchFamily="34" charset="0"/>
                <a:cs typeface="Arial" panose="020B0604020202020204" pitchFamily="34" charset="0"/>
              </a:rPr>
              <a:t>gebeuren, </a:t>
            </a:r>
            <a:r>
              <a:rPr lang="nl-NL" sz="1100" dirty="0">
                <a:effectLst/>
                <a:latin typeface="Arial" panose="020B0604020202020204" pitchFamily="34" charset="0"/>
                <a:cs typeface="Arial" panose="020B0604020202020204" pitchFamily="34" charset="0"/>
              </a:rPr>
              <a:t>verwijzen we graag naar de komende clubbladen in de rubriek </a:t>
            </a:r>
            <a:endParaRPr lang="nl-NL" sz="1100" dirty="0" smtClean="0">
              <a:effectLst/>
              <a:latin typeface="Arial" panose="020B0604020202020204" pitchFamily="34" charset="0"/>
              <a:cs typeface="Arial" panose="020B0604020202020204" pitchFamily="34" charset="0"/>
            </a:endParaRPr>
          </a:p>
          <a:p>
            <a:pPr marL="0" indent="0">
              <a:buNone/>
            </a:pPr>
            <a:r>
              <a:rPr lang="nl-NL" sz="1100" i="1" dirty="0" smtClean="0">
                <a:effectLst/>
                <a:latin typeface="Arial" panose="020B0604020202020204" pitchFamily="34" charset="0"/>
                <a:cs typeface="Arial" panose="020B0604020202020204" pitchFamily="34" charset="0"/>
              </a:rPr>
              <a:t>‘</a:t>
            </a:r>
            <a:r>
              <a:rPr lang="nl-NL" sz="1100" b="1" i="1" dirty="0">
                <a:effectLst/>
                <a:latin typeface="Arial" panose="020B0604020202020204" pitchFamily="34" charset="0"/>
                <a:cs typeface="Arial" panose="020B0604020202020204" pitchFamily="34" charset="0"/>
              </a:rPr>
              <a:t>Mag het wat minder (energie) zijn</a:t>
            </a:r>
            <a:r>
              <a:rPr lang="nl-NL" sz="1100" b="1" i="1" dirty="0" smtClean="0">
                <a:effectLst/>
                <a:latin typeface="Arial" panose="020B0604020202020204" pitchFamily="34" charset="0"/>
                <a:cs typeface="Arial" panose="020B0604020202020204" pitchFamily="34" charset="0"/>
              </a:rPr>
              <a:t>?’  </a:t>
            </a:r>
            <a:endParaRPr lang="nl-NL" sz="1100" b="1" dirty="0">
              <a:effectLst/>
              <a:latin typeface="Arial" panose="020B0604020202020204" pitchFamily="34" charset="0"/>
              <a:cs typeface="Arial" panose="020B0604020202020204" pitchFamily="34" charset="0"/>
            </a:endParaRPr>
          </a:p>
          <a:p>
            <a:pPr marL="0" indent="0">
              <a:buNone/>
            </a:pPr>
            <a:endParaRPr lang="nl-NL" sz="1100" dirty="0" smtClean="0">
              <a:effectLst/>
              <a:latin typeface="Arial" panose="020B0604020202020204" pitchFamily="34" charset="0"/>
              <a:cs typeface="Arial" panose="020B0604020202020204" pitchFamily="34" charset="0"/>
            </a:endParaRPr>
          </a:p>
          <a:p>
            <a:pPr marL="0" indent="0">
              <a:buNone/>
            </a:pPr>
            <a:endParaRPr lang="nl-NL" sz="1100" dirty="0">
              <a:effectLst/>
              <a:latin typeface="Arial" panose="020B0604020202020204" pitchFamily="34" charset="0"/>
              <a:cs typeface="Arial" panose="020B0604020202020204" pitchFamily="34" charset="0"/>
            </a:endParaRPr>
          </a:p>
          <a:p>
            <a:pPr marL="0" indent="0">
              <a:buNone/>
            </a:pPr>
            <a:endParaRPr lang="nl-NL" sz="1100" dirty="0" smtClean="0">
              <a:effectLst/>
              <a:latin typeface="Arial" panose="020B0604020202020204" pitchFamily="34" charset="0"/>
              <a:cs typeface="Arial" panose="020B0604020202020204" pitchFamily="34" charset="0"/>
            </a:endParaRPr>
          </a:p>
          <a:p>
            <a:pPr marL="0" indent="0">
              <a:buNone/>
            </a:pPr>
            <a:endParaRPr lang="nl-NL" sz="1100" dirty="0">
              <a:effectLst/>
              <a:latin typeface="Arial" panose="020B0604020202020204" pitchFamily="34" charset="0"/>
              <a:cs typeface="Arial" panose="020B0604020202020204" pitchFamily="34" charset="0"/>
            </a:endParaRPr>
          </a:p>
          <a:p>
            <a:pPr marL="0" indent="0">
              <a:buNone/>
            </a:pPr>
            <a:r>
              <a:rPr lang="nl-NL" sz="1100" dirty="0" smtClean="0">
                <a:effectLst/>
                <a:latin typeface="Arial" panose="020B0604020202020204" pitchFamily="34" charset="0"/>
                <a:cs typeface="Arial" panose="020B0604020202020204" pitchFamily="34" charset="0"/>
              </a:rPr>
              <a:t>-</a:t>
            </a:r>
            <a:r>
              <a:rPr lang="nl-NL" sz="1100" dirty="0">
                <a:effectLst/>
                <a:latin typeface="Arial" panose="020B0604020202020204" pitchFamily="34" charset="0"/>
                <a:cs typeface="Arial" panose="020B0604020202020204" pitchFamily="34" charset="0"/>
              </a:rPr>
              <a:t>Overigens; er zijn zelfs </a:t>
            </a:r>
            <a:r>
              <a:rPr lang="nl-NL" sz="1100" dirty="0" smtClean="0">
                <a:effectLst/>
                <a:latin typeface="Arial" panose="020B0604020202020204" pitchFamily="34" charset="0"/>
                <a:cs typeface="Arial" panose="020B0604020202020204" pitchFamily="34" charset="0"/>
              </a:rPr>
              <a:t>nu al werkzaamheden, </a:t>
            </a:r>
            <a:r>
              <a:rPr lang="nl-NL" sz="1100" dirty="0">
                <a:effectLst/>
                <a:latin typeface="Arial" panose="020B0604020202020204" pitchFamily="34" charset="0"/>
                <a:cs typeface="Arial" panose="020B0604020202020204" pitchFamily="34" charset="0"/>
              </a:rPr>
              <a:t>die met de energiebesparing te maken </a:t>
            </a:r>
            <a:r>
              <a:rPr lang="nl-NL" sz="1100" dirty="0" smtClean="0">
                <a:effectLst/>
                <a:latin typeface="Arial" panose="020B0604020202020204" pitchFamily="34" charset="0"/>
                <a:cs typeface="Arial" panose="020B0604020202020204" pitchFamily="34" charset="0"/>
              </a:rPr>
              <a:t>hebben</a:t>
            </a:r>
            <a:r>
              <a:rPr lang="nl-NL" sz="1100" dirty="0">
                <a:effectLst/>
                <a:latin typeface="Arial" panose="020B0604020202020204" pitchFamily="34" charset="0"/>
                <a:cs typeface="Arial" panose="020B0604020202020204" pitchFamily="34" charset="0"/>
              </a:rPr>
              <a:t>,</a:t>
            </a:r>
            <a:r>
              <a:rPr lang="nl-NL" sz="1100" dirty="0" smtClean="0">
                <a:effectLst/>
                <a:latin typeface="Arial" panose="020B0604020202020204" pitchFamily="34" charset="0"/>
                <a:cs typeface="Arial" panose="020B0604020202020204" pitchFamily="34" charset="0"/>
              </a:rPr>
              <a:t> </a:t>
            </a:r>
            <a:r>
              <a:rPr lang="nl-NL" sz="1100" dirty="0">
                <a:effectLst/>
                <a:latin typeface="Arial" panose="020B0604020202020204" pitchFamily="34" charset="0"/>
                <a:cs typeface="Arial" panose="020B0604020202020204" pitchFamily="34" charset="0"/>
              </a:rPr>
              <a:t>uitgevoerd. Bij een inspectie van het dak </a:t>
            </a:r>
            <a:r>
              <a:rPr lang="nl-NL" sz="1100" dirty="0" smtClean="0">
                <a:effectLst/>
                <a:latin typeface="Arial" panose="020B0604020202020204" pitchFamily="34" charset="0"/>
                <a:cs typeface="Arial" panose="020B0604020202020204" pitchFamily="34" charset="0"/>
              </a:rPr>
              <a:t>bleek </a:t>
            </a:r>
            <a:r>
              <a:rPr lang="nl-NL" sz="1100" dirty="0">
                <a:effectLst/>
                <a:latin typeface="Arial" panose="020B0604020202020204" pitchFamily="34" charset="0"/>
                <a:cs typeface="Arial" panose="020B0604020202020204" pitchFamily="34" charset="0"/>
              </a:rPr>
              <a:t>dat de dakbedekking op de horizontale delen van ons clubhuis eerst gerepareerd moest </a:t>
            </a:r>
            <a:r>
              <a:rPr lang="nl-NL" sz="1100" dirty="0" smtClean="0">
                <a:effectLst/>
                <a:latin typeface="Arial" panose="020B0604020202020204" pitchFamily="34" charset="0"/>
                <a:cs typeface="Arial" panose="020B0604020202020204" pitchFamily="34" charset="0"/>
              </a:rPr>
              <a:t>worden </a:t>
            </a:r>
            <a:r>
              <a:rPr lang="nl-NL" sz="1100" dirty="0">
                <a:effectLst/>
                <a:latin typeface="Arial" panose="020B0604020202020204" pitchFamily="34" charset="0"/>
                <a:cs typeface="Arial" panose="020B0604020202020204" pitchFamily="34" charset="0"/>
              </a:rPr>
              <a:t>voordat daar zonnepanelen op aangebracht kunnen worden. Deze reparatie heeft medio mei al </a:t>
            </a:r>
            <a:r>
              <a:rPr lang="nl-NL" sz="1100" dirty="0" smtClean="0">
                <a:effectLst/>
                <a:latin typeface="Arial" panose="020B0604020202020204" pitchFamily="34" charset="0"/>
                <a:cs typeface="Arial" panose="020B0604020202020204" pitchFamily="34" charset="0"/>
              </a:rPr>
              <a:t>plaatsgevonden</a:t>
            </a:r>
            <a:r>
              <a:rPr lang="nl-NL" sz="1100" dirty="0">
                <a:effectLst/>
                <a:latin typeface="Arial" panose="020B0604020202020204" pitchFamily="34" charset="0"/>
                <a:cs typeface="Arial" panose="020B0604020202020204" pitchFamily="34" charset="0"/>
              </a:rPr>
              <a:t>.</a:t>
            </a:r>
          </a:p>
        </p:txBody>
      </p:sp>
      <p:pic>
        <p:nvPicPr>
          <p:cNvPr id="4" name="Picture 2" descr="C:\Users\Bert\AppData\Local\Microsoft\Windows\INetCache\IE\E5WUDDAV\light_bulb_idea[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00850" y="3104439"/>
            <a:ext cx="846810" cy="98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705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Reparatie dak ervóór en erna</a:t>
            </a:r>
            <a:endParaRPr lang="nl-NL"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089400" y="494705"/>
            <a:ext cx="4657725" cy="261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89400" y="3528310"/>
            <a:ext cx="4691062" cy="251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3462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Kostenbesparing</a:t>
            </a:r>
            <a:endParaRPr lang="nl-NL" dirty="0"/>
          </a:p>
        </p:txBody>
      </p:sp>
      <p:sp>
        <p:nvSpPr>
          <p:cNvPr id="3" name="Tijdelijke aanduiding voor inhoud 2"/>
          <p:cNvSpPr>
            <a:spLocks noGrp="1"/>
          </p:cNvSpPr>
          <p:nvPr>
            <p:ph idx="1"/>
          </p:nvPr>
        </p:nvSpPr>
        <p:spPr>
          <a:xfrm>
            <a:off x="4021494" y="140567"/>
            <a:ext cx="4893906" cy="2583583"/>
          </a:xfrm>
        </p:spPr>
        <p:txBody>
          <a:bodyPr>
            <a:normAutofit lnSpcReduction="10000"/>
          </a:bodyPr>
          <a:lstStyle/>
          <a:p>
            <a:pPr marL="0" indent="0">
              <a:buNone/>
            </a:pPr>
            <a:endParaRPr lang="nl-NL" sz="1100" b="1" dirty="0" smtClean="0">
              <a:effectLst/>
              <a:latin typeface="Arial" panose="020B0604020202020204" pitchFamily="34" charset="0"/>
              <a:cs typeface="Arial" panose="020B0604020202020204" pitchFamily="34" charset="0"/>
            </a:endParaRPr>
          </a:p>
          <a:p>
            <a:pPr marL="0" indent="0">
              <a:buNone/>
            </a:pPr>
            <a:r>
              <a:rPr lang="nl-NL" sz="1100" b="1" dirty="0" smtClean="0">
                <a:effectLst/>
                <a:latin typeface="Arial" panose="020B0604020202020204" pitchFamily="34" charset="0"/>
                <a:cs typeface="Arial" panose="020B0604020202020204" pitchFamily="34" charset="0"/>
              </a:rPr>
              <a:t>Leuk </a:t>
            </a:r>
            <a:r>
              <a:rPr lang="nl-NL" sz="1100" b="1" dirty="0">
                <a:effectLst/>
                <a:latin typeface="Arial" panose="020B0604020202020204" pitchFamily="34" charset="0"/>
                <a:cs typeface="Arial" panose="020B0604020202020204" pitchFamily="34" charset="0"/>
              </a:rPr>
              <a:t>hoor, maar waarom doen we dit allemaal?</a:t>
            </a:r>
            <a:endParaRPr lang="nl-NL" sz="1100" dirty="0">
              <a:effectLst/>
              <a:latin typeface="Arial" panose="020B0604020202020204" pitchFamily="34" charset="0"/>
              <a:cs typeface="Arial" panose="020B0604020202020204" pitchFamily="34" charset="0"/>
            </a:endParaRPr>
          </a:p>
          <a:p>
            <a:pPr marL="0" indent="0">
              <a:buNone/>
            </a:pPr>
            <a:r>
              <a:rPr lang="nl-NL" sz="1100" dirty="0">
                <a:effectLst/>
                <a:latin typeface="Arial" panose="020B0604020202020204" pitchFamily="34" charset="0"/>
                <a:cs typeface="Arial" panose="020B0604020202020204" pitchFamily="34" charset="0"/>
              </a:rPr>
              <a:t> </a:t>
            </a:r>
          </a:p>
          <a:p>
            <a:pPr marL="0" indent="0">
              <a:buNone/>
            </a:pPr>
            <a:r>
              <a:rPr lang="nl-NL" sz="1100" dirty="0">
                <a:effectLst/>
                <a:latin typeface="Arial" panose="020B0604020202020204" pitchFamily="34" charset="0"/>
                <a:cs typeface="Arial" panose="020B0604020202020204" pitchFamily="34" charset="0"/>
              </a:rPr>
              <a:t>-Deze vraag is heel simpel te beantwoorden, nl. </a:t>
            </a:r>
            <a:r>
              <a:rPr lang="nl-NL" sz="1100" i="1" dirty="0">
                <a:effectLst/>
                <a:latin typeface="Arial" panose="020B0604020202020204" pitchFamily="34" charset="0"/>
                <a:cs typeface="Arial" panose="020B0604020202020204" pitchFamily="34" charset="0"/>
              </a:rPr>
              <a:t>om er als Ten </a:t>
            </a:r>
            <a:r>
              <a:rPr lang="nl-NL" sz="1100" i="1" dirty="0" err="1">
                <a:effectLst/>
                <a:latin typeface="Arial" panose="020B0604020202020204" pitchFamily="34" charset="0"/>
                <a:cs typeface="Arial" panose="020B0604020202020204" pitchFamily="34" charset="0"/>
              </a:rPr>
              <a:t>Medel</a:t>
            </a:r>
            <a:r>
              <a:rPr lang="nl-NL" sz="1100" i="1" dirty="0">
                <a:effectLst/>
                <a:latin typeface="Arial" panose="020B0604020202020204" pitchFamily="34" charset="0"/>
                <a:cs typeface="Arial" panose="020B0604020202020204" pitchFamily="34" charset="0"/>
              </a:rPr>
              <a:t> beter van te worden. </a:t>
            </a:r>
            <a:r>
              <a:rPr lang="nl-NL" sz="1100" dirty="0">
                <a:effectLst/>
                <a:latin typeface="Arial" panose="020B0604020202020204" pitchFamily="34" charset="0"/>
                <a:cs typeface="Arial" panose="020B0604020202020204" pitchFamily="34" charset="0"/>
              </a:rPr>
              <a:t>En als ‘Ten </a:t>
            </a:r>
            <a:r>
              <a:rPr lang="nl-NL" sz="1100" dirty="0" err="1">
                <a:effectLst/>
                <a:latin typeface="Arial" panose="020B0604020202020204" pitchFamily="34" charset="0"/>
                <a:cs typeface="Arial" panose="020B0604020202020204" pitchFamily="34" charset="0"/>
              </a:rPr>
              <a:t>Medel</a:t>
            </a:r>
            <a:r>
              <a:rPr lang="nl-NL" sz="1100" dirty="0">
                <a:effectLst/>
                <a:latin typeface="Arial" panose="020B0604020202020204" pitchFamily="34" charset="0"/>
                <a:cs typeface="Arial" panose="020B0604020202020204" pitchFamily="34" charset="0"/>
              </a:rPr>
              <a:t>’ er beter van wordt, dan bedoelen we natuurlijk </a:t>
            </a:r>
            <a:r>
              <a:rPr lang="nl-NL" sz="1100" i="1" dirty="0">
                <a:effectLst/>
                <a:latin typeface="Arial" panose="020B0604020202020204" pitchFamily="34" charset="0"/>
                <a:cs typeface="Arial" panose="020B0604020202020204" pitchFamily="34" charset="0"/>
              </a:rPr>
              <a:t>de leden van Ten </a:t>
            </a:r>
            <a:r>
              <a:rPr lang="nl-NL" sz="1100" i="1" dirty="0" err="1">
                <a:effectLst/>
                <a:latin typeface="Arial" panose="020B0604020202020204" pitchFamily="34" charset="0"/>
                <a:cs typeface="Arial" panose="020B0604020202020204" pitchFamily="34" charset="0"/>
              </a:rPr>
              <a:t>Medel</a:t>
            </a:r>
            <a:r>
              <a:rPr lang="nl-NL" sz="1100" i="1" dirty="0">
                <a:effectLst/>
                <a:latin typeface="Arial" panose="020B0604020202020204" pitchFamily="34" charset="0"/>
                <a:cs typeface="Arial" panose="020B0604020202020204" pitchFamily="34" charset="0"/>
              </a:rPr>
              <a:t> (!).</a:t>
            </a:r>
            <a:r>
              <a:rPr lang="nl-NL" sz="1100" dirty="0">
                <a:effectLst/>
                <a:latin typeface="Arial" panose="020B0604020202020204" pitchFamily="34" charset="0"/>
                <a:cs typeface="Arial" panose="020B0604020202020204" pitchFamily="34" charset="0"/>
              </a:rPr>
              <a:t> En niet alleen een bepaalde groep leden, nee; we hebben er </a:t>
            </a:r>
            <a:r>
              <a:rPr lang="nl-NL" sz="1100" i="1" dirty="0">
                <a:effectLst/>
                <a:latin typeface="Arial" panose="020B0604020202020204" pitchFamily="34" charset="0"/>
                <a:cs typeface="Arial" panose="020B0604020202020204" pitchFamily="34" charset="0"/>
              </a:rPr>
              <a:t>allemaal</a:t>
            </a:r>
            <a:r>
              <a:rPr lang="nl-NL" sz="1100" dirty="0">
                <a:effectLst/>
                <a:latin typeface="Arial" panose="020B0604020202020204" pitchFamily="34" charset="0"/>
                <a:cs typeface="Arial" panose="020B0604020202020204" pitchFamily="34" charset="0"/>
              </a:rPr>
              <a:t> baat bij!</a:t>
            </a:r>
          </a:p>
          <a:p>
            <a:pPr marL="0" indent="0">
              <a:buNone/>
            </a:pPr>
            <a:r>
              <a:rPr lang="nl-NL" sz="1100" dirty="0">
                <a:effectLst/>
                <a:latin typeface="Arial" panose="020B0604020202020204" pitchFamily="34" charset="0"/>
                <a:cs typeface="Arial" panose="020B0604020202020204" pitchFamily="34" charset="0"/>
              </a:rPr>
              <a:t>-Berekeningen tonen namelijk aan dat we straks door heel veel minder energie te gebruiken, zoveel kosten besparen dat we de eenmalige investering die daarvoor nodig is, gemakkelijk terug zullen verdienen. Sterker nog; in de nabije toekomst zijn we veel minder kosten kwijt dan nu het geval is</a:t>
            </a:r>
            <a:r>
              <a:rPr lang="nl-NL" sz="1100" dirty="0" smtClean="0">
                <a:effectLst/>
                <a:latin typeface="Arial" panose="020B0604020202020204" pitchFamily="34" charset="0"/>
                <a:cs typeface="Arial" panose="020B0604020202020204" pitchFamily="34" charset="0"/>
              </a:rPr>
              <a:t>!</a:t>
            </a:r>
          </a:p>
          <a:p>
            <a:pPr marL="0" indent="0">
              <a:buNone/>
            </a:pPr>
            <a:endParaRPr lang="nl-NL" dirty="0">
              <a:effectLst/>
              <a:latin typeface="Arial" panose="020B0604020202020204" pitchFamily="34" charset="0"/>
              <a:cs typeface="Arial" panose="020B060402020202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4239369544"/>
              </p:ext>
            </p:extLst>
          </p:nvPr>
        </p:nvGraphicFramePr>
        <p:xfrm>
          <a:off x="3659190" y="2602021"/>
          <a:ext cx="5027610" cy="3864090"/>
        </p:xfrm>
        <a:graphic>
          <a:graphicData uri="http://schemas.openxmlformats.org/drawingml/2006/table">
            <a:tbl>
              <a:tblPr>
                <a:tableStyleId>{5C22544A-7EE6-4342-B048-85BDC9FD1C3A}</a:tableStyleId>
              </a:tblPr>
              <a:tblGrid>
                <a:gridCol w="718230"/>
                <a:gridCol w="718230"/>
                <a:gridCol w="718230"/>
                <a:gridCol w="718230"/>
                <a:gridCol w="718230"/>
                <a:gridCol w="718230"/>
                <a:gridCol w="718230"/>
              </a:tblGrid>
              <a:tr h="199010">
                <a:tc gridSpan="7">
                  <a:txBody>
                    <a:bodyPr/>
                    <a:lstStyle/>
                    <a:p>
                      <a:pPr algn="ctr" fontAlgn="ctr"/>
                      <a:r>
                        <a:rPr lang="nl-NL" sz="1300" u="none" strike="noStrike" dirty="0">
                          <a:effectLst/>
                        </a:rPr>
                        <a:t> Overzicht </a:t>
                      </a:r>
                      <a:r>
                        <a:rPr lang="nl-NL" sz="1300" u="none" strike="noStrike" dirty="0" err="1">
                          <a:effectLst/>
                        </a:rPr>
                        <a:t>Elektriciteitsbesparende</a:t>
                      </a:r>
                      <a:r>
                        <a:rPr lang="nl-NL" sz="1300" u="none" strike="noStrike" dirty="0">
                          <a:effectLst/>
                        </a:rPr>
                        <a:t> kosten </a:t>
                      </a:r>
                      <a:endParaRPr lang="nl-NL" sz="1300" b="1" i="0" u="none" strike="noStrike" dirty="0">
                        <a:solidFill>
                          <a:srgbClr val="000000"/>
                        </a:solidFill>
                        <a:effectLst/>
                        <a:latin typeface="Calibri"/>
                      </a:endParaRPr>
                    </a:p>
                  </a:txBody>
                  <a:tcPr marL="7482" marR="7482" marT="7482" marB="0" anchor="ct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39157">
                <a:tc gridSpan="7">
                  <a:txBody>
                    <a:bodyPr/>
                    <a:lstStyle/>
                    <a:p>
                      <a:pPr algn="ctr" fontAlgn="ctr"/>
                      <a:r>
                        <a:rPr lang="nl-NL" sz="900" u="none" strike="noStrike">
                          <a:effectLst/>
                        </a:rPr>
                        <a:t> (Bedragen in hele Euro's, excl. BTW) </a:t>
                      </a:r>
                      <a:endParaRPr lang="nl-NL" sz="900" b="0" i="0" u="none" strike="noStrike">
                        <a:solidFill>
                          <a:srgbClr val="000000"/>
                        </a:solidFill>
                        <a:effectLst/>
                        <a:latin typeface="Calibri"/>
                      </a:endParaRPr>
                    </a:p>
                  </a:txBody>
                  <a:tcPr marL="7482" marR="7482" marT="7482" marB="0" anchor="ct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79558">
                <a:tc>
                  <a:txBody>
                    <a:bodyPr/>
                    <a:lstStyle/>
                    <a:p>
                      <a:pPr algn="ctr" fontAlgn="ctr"/>
                      <a:r>
                        <a:rPr lang="nl-NL" sz="900" u="none" strike="noStrike">
                          <a:effectLst/>
                        </a:rPr>
                        <a:t> Jaar </a:t>
                      </a:r>
                      <a:endParaRPr lang="nl-NL" sz="900" b="1" i="0" u="none" strike="noStrike">
                        <a:solidFill>
                          <a:srgbClr val="000000"/>
                        </a:solidFill>
                        <a:effectLst/>
                        <a:latin typeface="Calibri"/>
                      </a:endParaRPr>
                    </a:p>
                  </a:txBody>
                  <a:tcPr marL="7482" marR="7482" marT="7482" marB="0" anchor="ctr"/>
                </a:tc>
                <a:tc gridSpan="2">
                  <a:txBody>
                    <a:bodyPr/>
                    <a:lstStyle/>
                    <a:p>
                      <a:pPr algn="ctr" fontAlgn="ctr"/>
                      <a:r>
                        <a:rPr lang="nl-NL" sz="900" u="none" strike="noStrike">
                          <a:effectLst/>
                        </a:rPr>
                        <a:t> Huidige elektrakosten </a:t>
                      </a:r>
                      <a:endParaRPr lang="nl-NL" sz="900" b="1" i="0" u="none" strike="noStrike">
                        <a:solidFill>
                          <a:srgbClr val="000000"/>
                        </a:solidFill>
                        <a:effectLst/>
                        <a:latin typeface="Calibri"/>
                      </a:endParaRPr>
                    </a:p>
                  </a:txBody>
                  <a:tcPr marL="7482" marR="7482" marT="7482" marB="0" anchor="ctr"/>
                </a:tc>
                <a:tc hMerge="1">
                  <a:txBody>
                    <a:bodyPr/>
                    <a:lstStyle/>
                    <a:p>
                      <a:endParaRPr lang="nl-NL"/>
                    </a:p>
                  </a:txBody>
                  <a:tcPr/>
                </a:tc>
                <a:tc gridSpan="2">
                  <a:txBody>
                    <a:bodyPr/>
                    <a:lstStyle/>
                    <a:p>
                      <a:pPr algn="ctr" fontAlgn="ctr"/>
                      <a:r>
                        <a:rPr lang="nl-NL" sz="900" u="none" strike="noStrike">
                          <a:effectLst/>
                        </a:rPr>
                        <a:t> Financieringskosten </a:t>
                      </a:r>
                      <a:endParaRPr lang="nl-NL" sz="900" b="1" i="0" u="none" strike="noStrike">
                        <a:solidFill>
                          <a:srgbClr val="000000"/>
                        </a:solidFill>
                        <a:effectLst/>
                        <a:latin typeface="Calibri"/>
                      </a:endParaRPr>
                    </a:p>
                  </a:txBody>
                  <a:tcPr marL="7482" marR="7482" marT="7482" marB="0" anchor="ctr"/>
                </a:tc>
                <a:tc hMerge="1">
                  <a:txBody>
                    <a:bodyPr/>
                    <a:lstStyle/>
                    <a:p>
                      <a:endParaRPr lang="nl-NL"/>
                    </a:p>
                  </a:txBody>
                  <a:tcPr/>
                </a:tc>
                <a:tc gridSpan="2">
                  <a:txBody>
                    <a:bodyPr/>
                    <a:lstStyle/>
                    <a:p>
                      <a:pPr algn="ctr" fontAlgn="ctr"/>
                      <a:r>
                        <a:rPr lang="nl-NL" sz="900" u="none" strike="noStrike">
                          <a:effectLst/>
                        </a:rPr>
                        <a:t> Besparing </a:t>
                      </a:r>
                      <a:endParaRPr lang="nl-NL" sz="900" b="1" i="0" u="none" strike="noStrike">
                        <a:solidFill>
                          <a:srgbClr val="000000"/>
                        </a:solidFill>
                        <a:effectLst/>
                        <a:latin typeface="Calibri"/>
                      </a:endParaRPr>
                    </a:p>
                  </a:txBody>
                  <a:tcPr marL="7482" marR="7482" marT="7482" marB="0" anchor="ctr"/>
                </a:tc>
                <a:tc hMerge="1">
                  <a:txBody>
                    <a:bodyPr/>
                    <a:lstStyle/>
                    <a:p>
                      <a:endParaRPr lang="nl-NL"/>
                    </a:p>
                  </a:txBody>
                  <a:tcPr/>
                </a:tc>
              </a:tr>
              <a:tr h="179558">
                <a:tc>
                  <a:txBody>
                    <a:bodyPr/>
                    <a:lstStyle/>
                    <a:p>
                      <a:pPr algn="ctr" fontAlgn="b"/>
                      <a:r>
                        <a:rPr lang="nl-NL" sz="900" u="none" strike="noStrike">
                          <a:effectLst/>
                        </a:rPr>
                        <a:t> </a:t>
                      </a:r>
                      <a:endParaRPr lang="nl-NL" sz="900" b="1" i="0" u="none" strike="noStrike">
                        <a:solidFill>
                          <a:srgbClr val="000000"/>
                        </a:solidFill>
                        <a:effectLst/>
                        <a:latin typeface="Calibri"/>
                      </a:endParaRPr>
                    </a:p>
                  </a:txBody>
                  <a:tcPr marL="7482" marR="7482" marT="7482" marB="0" anchor="b"/>
                </a:tc>
                <a:tc>
                  <a:txBody>
                    <a:bodyPr/>
                    <a:lstStyle/>
                    <a:p>
                      <a:pPr algn="ctr" fontAlgn="ctr"/>
                      <a:r>
                        <a:rPr lang="nl-NL" sz="900" u="none" strike="noStrike">
                          <a:effectLst/>
                        </a:rPr>
                        <a:t> per maand </a:t>
                      </a:r>
                      <a:endParaRPr lang="nl-NL" sz="900" b="1" i="0" u="none" strike="noStrike">
                        <a:solidFill>
                          <a:srgbClr val="000000"/>
                        </a:solidFill>
                        <a:effectLst/>
                        <a:latin typeface="Calibri"/>
                      </a:endParaRPr>
                    </a:p>
                  </a:txBody>
                  <a:tcPr marL="7482" marR="7482" marT="7482" marB="0" anchor="ctr"/>
                </a:tc>
                <a:tc>
                  <a:txBody>
                    <a:bodyPr/>
                    <a:lstStyle/>
                    <a:p>
                      <a:pPr algn="ctr" fontAlgn="ctr"/>
                      <a:r>
                        <a:rPr lang="nl-NL" sz="900" u="none" strike="noStrike">
                          <a:effectLst/>
                        </a:rPr>
                        <a:t> per jaar </a:t>
                      </a:r>
                      <a:endParaRPr lang="nl-NL" sz="900" b="1" i="0" u="none" strike="noStrike">
                        <a:solidFill>
                          <a:srgbClr val="000000"/>
                        </a:solidFill>
                        <a:effectLst/>
                        <a:latin typeface="Calibri"/>
                      </a:endParaRPr>
                    </a:p>
                  </a:txBody>
                  <a:tcPr marL="7482" marR="7482" marT="7482" marB="0" anchor="ctr"/>
                </a:tc>
                <a:tc>
                  <a:txBody>
                    <a:bodyPr/>
                    <a:lstStyle/>
                    <a:p>
                      <a:pPr algn="ctr" fontAlgn="ctr"/>
                      <a:r>
                        <a:rPr lang="nl-NL" sz="900" u="none" strike="noStrike">
                          <a:effectLst/>
                        </a:rPr>
                        <a:t> per maand </a:t>
                      </a:r>
                      <a:endParaRPr lang="nl-NL" sz="900" b="1" i="0" u="none" strike="noStrike">
                        <a:solidFill>
                          <a:srgbClr val="000000"/>
                        </a:solidFill>
                        <a:effectLst/>
                        <a:latin typeface="Calibri"/>
                      </a:endParaRPr>
                    </a:p>
                  </a:txBody>
                  <a:tcPr marL="7482" marR="7482" marT="7482" marB="0" anchor="ctr"/>
                </a:tc>
                <a:tc>
                  <a:txBody>
                    <a:bodyPr/>
                    <a:lstStyle/>
                    <a:p>
                      <a:pPr algn="ctr" fontAlgn="ctr"/>
                      <a:r>
                        <a:rPr lang="nl-NL" sz="900" u="none" strike="noStrike">
                          <a:effectLst/>
                        </a:rPr>
                        <a:t> per jaar </a:t>
                      </a:r>
                      <a:endParaRPr lang="nl-NL" sz="900" b="1" i="0" u="none" strike="noStrike">
                        <a:solidFill>
                          <a:srgbClr val="000000"/>
                        </a:solidFill>
                        <a:effectLst/>
                        <a:latin typeface="Calibri"/>
                      </a:endParaRPr>
                    </a:p>
                  </a:txBody>
                  <a:tcPr marL="7482" marR="7482" marT="7482" marB="0" anchor="ctr"/>
                </a:tc>
                <a:tc>
                  <a:txBody>
                    <a:bodyPr/>
                    <a:lstStyle/>
                    <a:p>
                      <a:pPr algn="ctr" fontAlgn="ctr"/>
                      <a:r>
                        <a:rPr lang="nl-NL" sz="900" u="none" strike="noStrike">
                          <a:effectLst/>
                        </a:rPr>
                        <a:t> per maand </a:t>
                      </a:r>
                      <a:endParaRPr lang="nl-NL" sz="900" b="1" i="0" u="none" strike="noStrike">
                        <a:solidFill>
                          <a:srgbClr val="000000"/>
                        </a:solidFill>
                        <a:effectLst/>
                        <a:latin typeface="Calibri"/>
                      </a:endParaRPr>
                    </a:p>
                  </a:txBody>
                  <a:tcPr marL="7482" marR="7482" marT="7482" marB="0" anchor="ctr"/>
                </a:tc>
                <a:tc>
                  <a:txBody>
                    <a:bodyPr/>
                    <a:lstStyle/>
                    <a:p>
                      <a:pPr algn="ctr" fontAlgn="ctr"/>
                      <a:r>
                        <a:rPr lang="nl-NL" sz="900" u="none" strike="noStrike">
                          <a:effectLst/>
                        </a:rPr>
                        <a:t> per jaar </a:t>
                      </a:r>
                      <a:endParaRPr lang="nl-NL" sz="900" b="1" i="0" u="none" strike="noStrike">
                        <a:solidFill>
                          <a:srgbClr val="000000"/>
                        </a:solidFill>
                        <a:effectLst/>
                        <a:latin typeface="Calibri"/>
                      </a:endParaRPr>
                    </a:p>
                  </a:txBody>
                  <a:tcPr marL="7482" marR="7482" marT="7482" marB="0" anchor="ctr"/>
                </a:tc>
              </a:tr>
              <a:tr h="179558">
                <a:tc>
                  <a:txBody>
                    <a:bodyPr/>
                    <a:lstStyle/>
                    <a:p>
                      <a:pPr algn="ctr" fontAlgn="b"/>
                      <a:r>
                        <a:rPr lang="nl-NL" sz="900" u="none" strike="noStrike">
                          <a:effectLst/>
                        </a:rPr>
                        <a:t>2018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463</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5.552</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-15</a:t>
                      </a:r>
                      <a:endParaRPr lang="nl-NL" sz="900" b="0" i="0" u="none" strike="noStrike">
                        <a:solidFill>
                          <a:srgbClr val="FF0000"/>
                        </a:solidFill>
                        <a:effectLst/>
                        <a:latin typeface="Calibri"/>
                      </a:endParaRPr>
                    </a:p>
                  </a:txBody>
                  <a:tcPr marL="7482" marR="7482" marT="7482" marB="0" anchor="b"/>
                </a:tc>
                <a:tc>
                  <a:txBody>
                    <a:bodyPr/>
                    <a:lstStyle/>
                    <a:p>
                      <a:pPr algn="ctr" fontAlgn="b"/>
                      <a:r>
                        <a:rPr lang="nl-NL" sz="900" u="none" strike="noStrike">
                          <a:effectLst/>
                        </a:rPr>
                        <a:t>-183</a:t>
                      </a:r>
                      <a:endParaRPr lang="nl-NL" sz="900" b="0" i="0" u="none" strike="noStrike">
                        <a:solidFill>
                          <a:srgbClr val="FF0000"/>
                        </a:solidFill>
                        <a:effectLst/>
                        <a:latin typeface="Calibri"/>
                      </a:endParaRPr>
                    </a:p>
                  </a:txBody>
                  <a:tcPr marL="7482" marR="7482" marT="7482" marB="0" anchor="b"/>
                </a:tc>
              </a:tr>
              <a:tr h="179558">
                <a:tc>
                  <a:txBody>
                    <a:bodyPr/>
                    <a:lstStyle/>
                    <a:p>
                      <a:pPr algn="ctr" fontAlgn="b"/>
                      <a:r>
                        <a:rPr lang="nl-NL" sz="900" u="none" strike="noStrike">
                          <a:effectLst/>
                        </a:rPr>
                        <a:t>2019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456</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5.476</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-9</a:t>
                      </a:r>
                      <a:endParaRPr lang="nl-NL" sz="900" b="0" i="0" u="none" strike="noStrike">
                        <a:solidFill>
                          <a:srgbClr val="FF0000"/>
                        </a:solidFill>
                        <a:effectLst/>
                        <a:latin typeface="Calibri"/>
                      </a:endParaRPr>
                    </a:p>
                  </a:txBody>
                  <a:tcPr marL="7482" marR="7482" marT="7482" marB="0" anchor="b"/>
                </a:tc>
                <a:tc>
                  <a:txBody>
                    <a:bodyPr/>
                    <a:lstStyle/>
                    <a:p>
                      <a:pPr algn="ctr" fontAlgn="b"/>
                      <a:r>
                        <a:rPr lang="nl-NL" sz="900" u="none" strike="noStrike">
                          <a:effectLst/>
                        </a:rPr>
                        <a:t>-107</a:t>
                      </a:r>
                      <a:endParaRPr lang="nl-NL" sz="900" b="0" i="0" u="none" strike="noStrike">
                        <a:solidFill>
                          <a:srgbClr val="FF0000"/>
                        </a:solidFill>
                        <a:effectLst/>
                        <a:latin typeface="Calibri"/>
                      </a:endParaRPr>
                    </a:p>
                  </a:txBody>
                  <a:tcPr marL="7482" marR="7482" marT="7482" marB="0" anchor="b"/>
                </a:tc>
              </a:tr>
              <a:tr h="179558">
                <a:tc>
                  <a:txBody>
                    <a:bodyPr/>
                    <a:lstStyle/>
                    <a:p>
                      <a:pPr algn="ctr" fontAlgn="b"/>
                      <a:r>
                        <a:rPr lang="nl-NL" sz="900" u="none" strike="noStrike">
                          <a:effectLst/>
                        </a:rPr>
                        <a:t>2020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dirty="0">
                          <a:effectLst/>
                        </a:rPr>
                        <a:t>5.369</a:t>
                      </a:r>
                      <a:endParaRPr lang="nl-NL" sz="900" b="0" i="0" u="none" strike="noStrike" dirty="0">
                        <a:solidFill>
                          <a:srgbClr val="000000"/>
                        </a:solidFill>
                        <a:effectLst/>
                        <a:latin typeface="Calibri"/>
                      </a:endParaRPr>
                    </a:p>
                  </a:txBody>
                  <a:tcPr marL="7482" marR="7482" marT="7482" marB="0" anchor="b"/>
                </a:tc>
                <a:tc>
                  <a:txBody>
                    <a:bodyPr/>
                    <a:lstStyle/>
                    <a:p>
                      <a:pPr algn="ctr" fontAlgn="b"/>
                      <a:r>
                        <a:rPr lang="nl-NL" sz="900" u="none" strike="noStrike">
                          <a:effectLst/>
                        </a:rPr>
                        <a:t>450</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5.400</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-3</a:t>
                      </a:r>
                      <a:endParaRPr lang="nl-NL" sz="900" b="0" i="0" u="none" strike="noStrike">
                        <a:solidFill>
                          <a:srgbClr val="FF0000"/>
                        </a:solidFill>
                        <a:effectLst/>
                        <a:latin typeface="Calibri"/>
                      </a:endParaRPr>
                    </a:p>
                  </a:txBody>
                  <a:tcPr marL="7482" marR="7482" marT="7482" marB="0" anchor="b"/>
                </a:tc>
                <a:tc>
                  <a:txBody>
                    <a:bodyPr/>
                    <a:lstStyle/>
                    <a:p>
                      <a:pPr algn="ctr" fontAlgn="b"/>
                      <a:r>
                        <a:rPr lang="nl-NL" sz="900" u="none" strike="noStrike">
                          <a:effectLst/>
                        </a:rPr>
                        <a:t>-32</a:t>
                      </a:r>
                      <a:endParaRPr lang="nl-NL" sz="900" b="0" i="0" u="none" strike="noStrike">
                        <a:solidFill>
                          <a:srgbClr val="FF0000"/>
                        </a:solidFill>
                        <a:effectLst/>
                        <a:latin typeface="Calibri"/>
                      </a:endParaRPr>
                    </a:p>
                  </a:txBody>
                  <a:tcPr marL="7482" marR="7482" marT="7482" marB="0" anchor="b"/>
                </a:tc>
              </a:tr>
              <a:tr h="179558">
                <a:tc>
                  <a:txBody>
                    <a:bodyPr/>
                    <a:lstStyle/>
                    <a:p>
                      <a:pPr algn="ctr" fontAlgn="b"/>
                      <a:r>
                        <a:rPr lang="nl-NL" sz="900" u="none" strike="noStrike">
                          <a:effectLst/>
                        </a:rPr>
                        <a:t>2021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444</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5.325</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2022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437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5.249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10</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120</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2023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450</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5.398</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-2</a:t>
                      </a:r>
                      <a:endParaRPr lang="nl-NL" sz="900" b="0" i="0" u="none" strike="noStrike">
                        <a:solidFill>
                          <a:srgbClr val="FF0000"/>
                        </a:solidFill>
                        <a:effectLst/>
                        <a:latin typeface="Calibri"/>
                      </a:endParaRPr>
                    </a:p>
                  </a:txBody>
                  <a:tcPr marL="7482" marR="7482" marT="7482" marB="0" anchor="b"/>
                </a:tc>
                <a:tc>
                  <a:txBody>
                    <a:bodyPr/>
                    <a:lstStyle/>
                    <a:p>
                      <a:pPr algn="ctr" fontAlgn="b"/>
                      <a:r>
                        <a:rPr lang="nl-NL" sz="900" u="none" strike="noStrike">
                          <a:effectLst/>
                        </a:rPr>
                        <a:t>-29</a:t>
                      </a:r>
                      <a:endParaRPr lang="nl-NL" sz="900" b="0" i="0" u="none" strike="noStrike">
                        <a:solidFill>
                          <a:srgbClr val="FF0000"/>
                        </a:solidFill>
                        <a:effectLst/>
                        <a:latin typeface="Calibri"/>
                      </a:endParaRPr>
                    </a:p>
                  </a:txBody>
                  <a:tcPr marL="7482" marR="7482" marT="7482" marB="0" anchor="b"/>
                </a:tc>
              </a:tr>
              <a:tr h="179558">
                <a:tc>
                  <a:txBody>
                    <a:bodyPr/>
                    <a:lstStyle/>
                    <a:p>
                      <a:pPr algn="ctr" fontAlgn="b"/>
                      <a:r>
                        <a:rPr lang="nl-NL" sz="900" u="none" strike="noStrike">
                          <a:effectLst/>
                        </a:rPr>
                        <a:t>2024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442</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5.300</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6</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69</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2025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433</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5.202</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14</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167</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2026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425</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5.104</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22</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265</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2027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417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5.006</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30</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363</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2028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409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4.908</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38</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461</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2029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401</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4.810</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559</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2030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393</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4.712</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55</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657</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2031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384</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4.614</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63</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755</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2032 </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376</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4.516</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71</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853</a:t>
                      </a:r>
                      <a:endParaRPr lang="nl-NL" sz="900" b="0" i="0" u="none" strike="noStrike">
                        <a:solidFill>
                          <a:srgbClr val="000000"/>
                        </a:solidFill>
                        <a:effectLst/>
                        <a:latin typeface="Calibri"/>
                      </a:endParaRPr>
                    </a:p>
                  </a:txBody>
                  <a:tcPr marL="7482" marR="7482" marT="7482" marB="0" anchor="b"/>
                </a:tc>
              </a:tr>
              <a:tr h="179558">
                <a:tc>
                  <a:txBody>
                    <a:bodyPr/>
                    <a:lstStyle/>
                    <a:p>
                      <a:pPr algn="ctr" fontAlgn="b"/>
                      <a:r>
                        <a:rPr lang="nl-NL" sz="900" u="none" strike="noStrike">
                          <a:effectLst/>
                        </a:rPr>
                        <a:t>2033 e.v.</a:t>
                      </a:r>
                      <a:endParaRPr lang="nl-NL" sz="900" b="1"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447</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5.369</a:t>
                      </a:r>
                      <a:endParaRPr lang="nl-NL" sz="900" b="0"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41</a:t>
                      </a:r>
                      <a:endParaRPr lang="nl-NL" sz="900" b="1"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492</a:t>
                      </a:r>
                      <a:endParaRPr lang="nl-NL" sz="900" b="1"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406</a:t>
                      </a:r>
                      <a:endParaRPr lang="nl-NL" sz="900" b="1" i="0" u="none" strike="noStrike">
                        <a:solidFill>
                          <a:srgbClr val="000000"/>
                        </a:solidFill>
                        <a:effectLst/>
                        <a:latin typeface="Calibri"/>
                      </a:endParaRPr>
                    </a:p>
                  </a:txBody>
                  <a:tcPr marL="7482" marR="7482" marT="7482" marB="0" anchor="b"/>
                </a:tc>
                <a:tc>
                  <a:txBody>
                    <a:bodyPr/>
                    <a:lstStyle/>
                    <a:p>
                      <a:pPr algn="ctr" fontAlgn="b"/>
                      <a:r>
                        <a:rPr lang="nl-NL" sz="900" u="none" strike="noStrike">
                          <a:effectLst/>
                        </a:rPr>
                        <a:t>4.872</a:t>
                      </a:r>
                      <a:endParaRPr lang="nl-NL" sz="900" b="1" i="0" u="none" strike="noStrike">
                        <a:solidFill>
                          <a:srgbClr val="000000"/>
                        </a:solidFill>
                        <a:effectLst/>
                        <a:latin typeface="Calibri"/>
                      </a:endParaRPr>
                    </a:p>
                  </a:txBody>
                  <a:tcPr marL="7482" marR="7482" marT="7482" marB="0" anchor="b"/>
                </a:tc>
              </a:tr>
              <a:tr h="179558">
                <a:tc gridSpan="7">
                  <a:txBody>
                    <a:bodyPr/>
                    <a:lstStyle/>
                    <a:p>
                      <a:pPr algn="l" fontAlgn="ctr"/>
                      <a:r>
                        <a:rPr lang="nl-NL" sz="900" u="none" strike="noStrike" dirty="0">
                          <a:effectLst/>
                        </a:rPr>
                        <a:t>N.B. Na 2032 geen financieringskosten meer; nog wel enige kosten voor gebruik kabels- en leidingennet</a:t>
                      </a:r>
                      <a:endParaRPr lang="nl-NL" sz="900" b="0" i="0" u="none" strike="noStrike" dirty="0">
                        <a:solidFill>
                          <a:srgbClr val="000000"/>
                        </a:solidFill>
                        <a:effectLst/>
                        <a:latin typeface="Calibri"/>
                      </a:endParaRPr>
                    </a:p>
                  </a:txBody>
                  <a:tcPr marL="7482" marR="7482" marT="7482" marB="0" anchor="ct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bl>
          </a:graphicData>
        </a:graphic>
      </p:graphicFrame>
    </p:spTree>
    <p:extLst>
      <p:ext uri="{BB962C8B-B14F-4D97-AF65-F5344CB8AC3E}">
        <p14:creationId xmlns:p14="http://schemas.microsoft.com/office/powerpoint/2010/main" val="41260634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728165185"/>
              </p:ext>
            </p:extLst>
          </p:nvPr>
        </p:nvGraphicFramePr>
        <p:xfrm>
          <a:off x="3479800" y="1036639"/>
          <a:ext cx="5664200" cy="2796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 4"/>
          <p:cNvGraphicFramePr>
            <a:graphicFrameLocks noGrp="1"/>
          </p:cNvGraphicFramePr>
          <p:nvPr>
            <p:extLst>
              <p:ext uri="{D42A27DB-BD31-4B8C-83A1-F6EECF244321}">
                <p14:modId xmlns:p14="http://schemas.microsoft.com/office/powerpoint/2010/main" val="3117465339"/>
              </p:ext>
            </p:extLst>
          </p:nvPr>
        </p:nvGraphicFramePr>
        <p:xfrm>
          <a:off x="3765550" y="4224179"/>
          <a:ext cx="5027611" cy="1752600"/>
        </p:xfrm>
        <a:graphic>
          <a:graphicData uri="http://schemas.openxmlformats.org/drawingml/2006/table">
            <a:tbl>
              <a:tblPr>
                <a:tableStyleId>{5C22544A-7EE6-4342-B048-85BDC9FD1C3A}</a:tableStyleId>
              </a:tblPr>
              <a:tblGrid>
                <a:gridCol w="4233181"/>
                <a:gridCol w="25400"/>
                <a:gridCol w="25400"/>
                <a:gridCol w="25400"/>
                <a:gridCol w="718230"/>
              </a:tblGrid>
              <a:tr h="654248">
                <a:tc>
                  <a:txBody>
                    <a:bodyPr/>
                    <a:lstStyle/>
                    <a:p>
                      <a:pPr algn="l" fontAlgn="ctr"/>
                      <a:r>
                        <a:rPr lang="nl-NL" sz="1100" u="none" strike="noStrike" dirty="0">
                          <a:effectLst/>
                          <a:latin typeface="Arial" panose="020B0604020202020204" pitchFamily="34" charset="0"/>
                          <a:cs typeface="Arial" panose="020B0604020202020204" pitchFamily="34" charset="0"/>
                        </a:rPr>
                        <a:t> N.B. </a:t>
                      </a:r>
                      <a:endParaRPr lang="nl-NL" sz="1100" u="none" strike="noStrike" dirty="0" smtClean="0">
                        <a:effectLst/>
                        <a:latin typeface="Arial" panose="020B0604020202020204" pitchFamily="34" charset="0"/>
                        <a:cs typeface="Arial" panose="020B0604020202020204" pitchFamily="34" charset="0"/>
                      </a:endParaRPr>
                    </a:p>
                    <a:p>
                      <a:pPr algn="l" fontAlgn="ctr"/>
                      <a:r>
                        <a:rPr lang="nl-NL" sz="1100" u="none" strike="noStrike" dirty="0" smtClean="0">
                          <a:effectLst/>
                          <a:latin typeface="Arial" panose="020B0604020202020204" pitchFamily="34" charset="0"/>
                          <a:cs typeface="Arial" panose="020B0604020202020204" pitchFamily="34" charset="0"/>
                        </a:rPr>
                        <a:t>- Geen </a:t>
                      </a:r>
                      <a:r>
                        <a:rPr lang="nl-NL" sz="1100" u="none" strike="noStrike" dirty="0">
                          <a:effectLst/>
                          <a:latin typeface="Arial" panose="020B0604020202020204" pitchFamily="34" charset="0"/>
                          <a:cs typeface="Arial" panose="020B0604020202020204" pitchFamily="34" charset="0"/>
                        </a:rPr>
                        <a:t>rekening gehouden met veranderende energietarieven in de toekomst </a:t>
                      </a:r>
                      <a:endParaRPr lang="nl-NL" sz="1100" u="none" strike="noStrike" dirty="0" smtClean="0">
                        <a:effectLst/>
                        <a:latin typeface="Arial" panose="020B0604020202020204" pitchFamily="34" charset="0"/>
                        <a:cs typeface="Arial" panose="020B0604020202020204" pitchFamily="34" charset="0"/>
                      </a:endParaRPr>
                    </a:p>
                    <a:p>
                      <a:pPr algn="l" fontAlgn="ctr"/>
                      <a:r>
                        <a:rPr lang="nl-NL" sz="1100" u="none" strike="noStrike" dirty="0" smtClean="0">
                          <a:effectLst/>
                          <a:latin typeface="Arial" panose="020B0604020202020204" pitchFamily="34" charset="0"/>
                          <a:cs typeface="Arial" panose="020B0604020202020204" pitchFamily="34" charset="0"/>
                        </a:rPr>
                        <a:t>- Na 5 jaar (in 2023) rekening gehouden met hogere financieringskosten i.v.m.           </a:t>
                      </a:r>
                    </a:p>
                    <a:p>
                      <a:pPr algn="l" fontAlgn="ctr"/>
                      <a:r>
                        <a:rPr lang="nl-NL" sz="1100" u="none" strike="noStrike" dirty="0" smtClean="0">
                          <a:effectLst/>
                          <a:latin typeface="Arial" panose="020B0604020202020204" pitchFamily="34" charset="0"/>
                          <a:cs typeface="Arial" panose="020B0604020202020204" pitchFamily="34" charset="0"/>
                        </a:rPr>
                        <a:t>   verwachte rentestijging</a:t>
                      </a:r>
                    </a:p>
                    <a:p>
                      <a:pPr algn="l" fontAlgn="ctr"/>
                      <a:r>
                        <a:rPr lang="nl-NL" sz="1100" u="none" strike="noStrike" dirty="0" smtClean="0">
                          <a:effectLst/>
                          <a:latin typeface="Arial" panose="020B0604020202020204" pitchFamily="34" charset="0"/>
                          <a:cs typeface="Arial" panose="020B0604020202020204" pitchFamily="34" charset="0"/>
                        </a:rPr>
                        <a:t>- Scherpe daling financieringskosten na 2032 in grafiek niet zichtbaar gemaakt.</a:t>
                      </a:r>
                    </a:p>
                    <a:p>
                      <a:pPr algn="l" fontAlgn="ctr"/>
                      <a:endParaRPr lang="nl-NL" sz="900" b="0" i="0" u="none" strike="noStrike" dirty="0">
                        <a:solidFill>
                          <a:srgbClr val="000000"/>
                        </a:solidFill>
                        <a:effectLst/>
                        <a:latin typeface="Calibri"/>
                      </a:endParaRPr>
                    </a:p>
                  </a:txBody>
                  <a:tcPr marL="0" marR="0" marT="0" marB="0" anchor="ctr"/>
                </a:tc>
                <a:tc>
                  <a:txBody>
                    <a:bodyPr/>
                    <a:lstStyle/>
                    <a:p>
                      <a:pPr algn="l" fontAlgn="b"/>
                      <a:endParaRPr lang="nl-NL" sz="900" b="0" i="0" u="none" strike="noStrike" dirty="0">
                        <a:solidFill>
                          <a:srgbClr val="000000"/>
                        </a:solidFill>
                        <a:effectLst/>
                        <a:latin typeface="Calibri"/>
                      </a:endParaRPr>
                    </a:p>
                  </a:txBody>
                  <a:tcPr marL="0" marR="0" marT="0" marB="0" anchor="b"/>
                </a:tc>
                <a:tc>
                  <a:txBody>
                    <a:bodyPr/>
                    <a:lstStyle/>
                    <a:p>
                      <a:pPr algn="l" fontAlgn="b"/>
                      <a:r>
                        <a:rPr lang="nl-NL" sz="900" u="none" strike="noStrike">
                          <a:effectLst/>
                        </a:rPr>
                        <a:t> </a:t>
                      </a:r>
                      <a:endParaRPr lang="nl-NL" sz="900" b="0" i="0" u="none" strike="noStrike">
                        <a:solidFill>
                          <a:srgbClr val="000000"/>
                        </a:solidFill>
                        <a:effectLst/>
                        <a:latin typeface="Calibri"/>
                      </a:endParaRPr>
                    </a:p>
                  </a:txBody>
                  <a:tcPr marL="0" marR="0" marT="0" marB="0" anchor="b"/>
                </a:tc>
                <a:tc>
                  <a:txBody>
                    <a:bodyPr/>
                    <a:lstStyle/>
                    <a:p>
                      <a:pPr algn="l" fontAlgn="b"/>
                      <a:r>
                        <a:rPr lang="nl-NL" sz="900" u="none" strike="noStrike">
                          <a:effectLst/>
                        </a:rPr>
                        <a:t> </a:t>
                      </a:r>
                      <a:endParaRPr lang="nl-NL" sz="900" b="0" i="0" u="none" strike="noStrike">
                        <a:solidFill>
                          <a:srgbClr val="000000"/>
                        </a:solidFill>
                        <a:effectLst/>
                        <a:latin typeface="Calibri"/>
                      </a:endParaRPr>
                    </a:p>
                  </a:txBody>
                  <a:tcPr marL="0" marR="0" marT="0" marB="0" anchor="b"/>
                </a:tc>
                <a:tc>
                  <a:txBody>
                    <a:bodyPr/>
                    <a:lstStyle/>
                    <a:p>
                      <a:pPr algn="l" fontAlgn="b"/>
                      <a:r>
                        <a:rPr lang="nl-NL" sz="900" u="none" strike="noStrike" dirty="0">
                          <a:effectLst/>
                        </a:rPr>
                        <a:t> </a:t>
                      </a:r>
                      <a:endParaRPr lang="nl-NL" sz="900" b="0" i="0" u="none" strike="noStrike" dirty="0">
                        <a:solidFill>
                          <a:srgbClr val="000000"/>
                        </a:solidFill>
                        <a:effectLst/>
                        <a:latin typeface="Calibri"/>
                      </a:endParaRPr>
                    </a:p>
                  </a:txBody>
                  <a:tcPr marL="0" marR="0" marT="0" marB="0" anchor="b"/>
                </a:tc>
              </a:tr>
              <a:tr h="109041">
                <a:tc>
                  <a:txBody>
                    <a:bodyPr/>
                    <a:lstStyle/>
                    <a:p>
                      <a:pPr algn="l" fontAlgn="ctr"/>
                      <a:endParaRPr lang="nl-NL" sz="900" b="0" i="0" u="none" strike="noStrike" dirty="0">
                        <a:solidFill>
                          <a:srgbClr val="000000"/>
                        </a:solidFill>
                        <a:effectLst/>
                        <a:latin typeface="Calibri"/>
                      </a:endParaRPr>
                    </a:p>
                  </a:txBody>
                  <a:tcPr marL="0" marR="0" marT="0" marB="0" anchor="ctr"/>
                </a:tc>
                <a:tc>
                  <a:txBody>
                    <a:bodyPr/>
                    <a:lstStyle/>
                    <a:p>
                      <a:pPr algn="l" fontAlgn="b"/>
                      <a:endParaRPr lang="nl-NL" sz="900" b="0" i="0" u="none" strike="noStrike" dirty="0">
                        <a:solidFill>
                          <a:srgbClr val="000000"/>
                        </a:solidFill>
                        <a:effectLst/>
                        <a:latin typeface="Calibri"/>
                      </a:endParaRPr>
                    </a:p>
                  </a:txBody>
                  <a:tcPr marL="0" marR="0" marT="0" marB="0" anchor="b"/>
                </a:tc>
                <a:tc>
                  <a:txBody>
                    <a:bodyPr/>
                    <a:lstStyle/>
                    <a:p>
                      <a:pPr algn="l" fontAlgn="b"/>
                      <a:r>
                        <a:rPr lang="nl-NL" sz="900" u="none" strike="noStrike">
                          <a:effectLst/>
                        </a:rPr>
                        <a:t> </a:t>
                      </a:r>
                      <a:endParaRPr lang="nl-NL" sz="900" b="0" i="0" u="none" strike="noStrike">
                        <a:solidFill>
                          <a:srgbClr val="000000"/>
                        </a:solidFill>
                        <a:effectLst/>
                        <a:latin typeface="Calibri"/>
                      </a:endParaRPr>
                    </a:p>
                  </a:txBody>
                  <a:tcPr marL="0" marR="0" marT="0" marB="0" anchor="b"/>
                </a:tc>
                <a:tc>
                  <a:txBody>
                    <a:bodyPr/>
                    <a:lstStyle/>
                    <a:p>
                      <a:pPr algn="l" fontAlgn="b"/>
                      <a:r>
                        <a:rPr lang="nl-NL" sz="900" u="none" strike="noStrike">
                          <a:effectLst/>
                        </a:rPr>
                        <a:t> </a:t>
                      </a:r>
                      <a:endParaRPr lang="nl-NL" sz="900" b="0" i="0" u="none" strike="noStrike">
                        <a:solidFill>
                          <a:srgbClr val="000000"/>
                        </a:solidFill>
                        <a:effectLst/>
                        <a:latin typeface="Calibri"/>
                      </a:endParaRPr>
                    </a:p>
                  </a:txBody>
                  <a:tcPr marL="0" marR="0" marT="0" marB="0" anchor="b"/>
                </a:tc>
                <a:tc>
                  <a:txBody>
                    <a:bodyPr/>
                    <a:lstStyle/>
                    <a:p>
                      <a:pPr algn="l" fontAlgn="b"/>
                      <a:endParaRPr lang="nl-NL" sz="900" b="0" i="0" u="none" strike="noStrike">
                        <a:solidFill>
                          <a:srgbClr val="000000"/>
                        </a:solidFill>
                        <a:effectLst/>
                        <a:latin typeface="Calibri"/>
                      </a:endParaRPr>
                    </a:p>
                  </a:txBody>
                  <a:tcPr marL="0" marR="0" marT="0" marB="0" anchor="b"/>
                </a:tc>
              </a:tr>
              <a:tr h="0">
                <a:tc>
                  <a:txBody>
                    <a:bodyPr/>
                    <a:lstStyle/>
                    <a:p>
                      <a:pPr algn="l" fontAlgn="ctr"/>
                      <a:endParaRPr lang="nl-NL" sz="900" b="0" i="0" u="none" strike="noStrike" dirty="0">
                        <a:solidFill>
                          <a:srgbClr val="000000"/>
                        </a:solidFill>
                        <a:effectLst/>
                        <a:latin typeface="Calibri"/>
                      </a:endParaRPr>
                    </a:p>
                  </a:txBody>
                  <a:tcPr marL="0" marR="0" marT="0" marB="0" anchor="ctr"/>
                </a:tc>
                <a:tc>
                  <a:txBody>
                    <a:bodyPr/>
                    <a:lstStyle/>
                    <a:p>
                      <a:pPr algn="l" fontAlgn="b"/>
                      <a:r>
                        <a:rPr lang="nl-NL" sz="900" u="none" strike="noStrike">
                          <a:effectLst/>
                        </a:rPr>
                        <a:t> </a:t>
                      </a:r>
                      <a:endParaRPr lang="nl-NL" sz="900" b="0" i="0" u="none" strike="noStrike">
                        <a:solidFill>
                          <a:srgbClr val="000000"/>
                        </a:solidFill>
                        <a:effectLst/>
                        <a:latin typeface="Calibri"/>
                      </a:endParaRPr>
                    </a:p>
                  </a:txBody>
                  <a:tcPr marL="0" marR="0" marT="0" marB="0" anchor="b"/>
                </a:tc>
                <a:tc>
                  <a:txBody>
                    <a:bodyPr/>
                    <a:lstStyle/>
                    <a:p>
                      <a:pPr algn="l" fontAlgn="b"/>
                      <a:endParaRPr lang="nl-NL" sz="900" b="0" i="0" u="none" strike="noStrike">
                        <a:solidFill>
                          <a:srgbClr val="000000"/>
                        </a:solidFill>
                        <a:effectLst/>
                        <a:latin typeface="Calibri"/>
                      </a:endParaRPr>
                    </a:p>
                  </a:txBody>
                  <a:tcPr marL="0" marR="0" marT="0" marB="0" anchor="b"/>
                </a:tc>
                <a:tc>
                  <a:txBody>
                    <a:bodyPr/>
                    <a:lstStyle/>
                    <a:p>
                      <a:pPr algn="l" fontAlgn="b"/>
                      <a:endParaRPr lang="nl-NL" sz="900" b="0" i="0" u="none" strike="noStrike">
                        <a:solidFill>
                          <a:srgbClr val="000000"/>
                        </a:solidFill>
                        <a:effectLst/>
                        <a:latin typeface="Calibri"/>
                      </a:endParaRPr>
                    </a:p>
                  </a:txBody>
                  <a:tcPr marL="0" marR="0" marT="0" marB="0" anchor="b"/>
                </a:tc>
                <a:tc>
                  <a:txBody>
                    <a:bodyPr/>
                    <a:lstStyle/>
                    <a:p>
                      <a:pPr algn="l" fontAlgn="b"/>
                      <a:r>
                        <a:rPr lang="nl-NL" sz="900" u="none" strike="noStrike" dirty="0">
                          <a:effectLst/>
                        </a:rPr>
                        <a:t> </a:t>
                      </a:r>
                      <a:endParaRPr lang="nl-NL" sz="9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098460613"/>
      </p:ext>
    </p:extLst>
  </p:cSld>
  <p:clrMapOvr>
    <a:masterClrMapping/>
  </p:clrMapOvr>
  <p:transition/>
</p:sld>
</file>

<file path=ppt/theme/theme1.xml><?xml version="1.0" encoding="utf-8"?>
<a:theme xmlns:a="http://schemas.openxmlformats.org/drawingml/2006/main" name="Conditi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Conditie.thmx</Template>
  <TotalTime>12046</TotalTime>
  <Words>1157</Words>
  <Application>Microsoft Office PowerPoint</Application>
  <PresentationFormat>Diavoorstelling (4:3)</PresentationFormat>
  <Paragraphs>271</Paragraphs>
  <Slides>18</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Meiryo</vt:lpstr>
      <vt:lpstr>Rockwell</vt:lpstr>
      <vt:lpstr>Wingdings</vt:lpstr>
      <vt:lpstr>Conditie</vt:lpstr>
      <vt:lpstr>Themanummer Energiebesparing</vt:lpstr>
      <vt:lpstr>PowerPoint-presentatie</vt:lpstr>
      <vt:lpstr>PowerPoint-presentatie</vt:lpstr>
      <vt:lpstr>PowerPoint-presentatie</vt:lpstr>
      <vt:lpstr>PowerPoint-presentatie</vt:lpstr>
      <vt:lpstr>PowerPoint-presentatie</vt:lpstr>
      <vt:lpstr>Reparatie dak ervóór en erna</vt:lpstr>
      <vt:lpstr>Kostenbesparing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Clubblad  Ten Medel</dc:title>
  <dc:creator>Tonni Stam</dc:creator>
  <cp:lastModifiedBy>JanM</cp:lastModifiedBy>
  <cp:revision>1052</cp:revision>
  <cp:lastPrinted>2015-10-05T19:57:20Z</cp:lastPrinted>
  <dcterms:created xsi:type="dcterms:W3CDTF">2015-04-15T10:18:51Z</dcterms:created>
  <dcterms:modified xsi:type="dcterms:W3CDTF">2017-06-03T21:27:47Z</dcterms:modified>
</cp:coreProperties>
</file>